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  <p:sldMasterId id="2147483744" r:id="rId6"/>
    <p:sldMasterId id="2147483756" r:id="rId7"/>
    <p:sldMasterId id="2147483768" r:id="rId8"/>
  </p:sldMasterIdLst>
  <p:notesMasterIdLst>
    <p:notesMasterId r:id="rId21"/>
  </p:notesMasterIdLst>
  <p:sldIdLst>
    <p:sldId id="316" r:id="rId9"/>
    <p:sldId id="311" r:id="rId10"/>
    <p:sldId id="298" r:id="rId11"/>
    <p:sldId id="305" r:id="rId12"/>
    <p:sldId id="313" r:id="rId13"/>
    <p:sldId id="306" r:id="rId14"/>
    <p:sldId id="309" r:id="rId15"/>
    <p:sldId id="310" r:id="rId16"/>
    <p:sldId id="314" r:id="rId17"/>
    <p:sldId id="317" r:id="rId18"/>
    <p:sldId id="312" r:id="rId19"/>
    <p:sldId id="276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A"/>
    <a:srgbClr val="15A1CA"/>
    <a:srgbClr val="7A90C2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90" autoAdjust="0"/>
  </p:normalViewPr>
  <p:slideViewPr>
    <p:cSldViewPr>
      <p:cViewPr varScale="1">
        <p:scale>
          <a:sx n="113" d="100"/>
          <a:sy n="113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3AE8DD09-58CA-4C82-B9AA-6F18E056F023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207C23A8-AF53-4865-9711-6AE75E804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2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06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66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749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69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26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923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430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28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4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9983" y="282876"/>
            <a:ext cx="2012417" cy="15449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hyperlink" Target="https://www.linkedin.com/company/aeronet" TargetMode="External"/><Relationship Id="rId12" Type="http://schemas.openxmlformats.org/officeDocument/2006/relationships/image" Target="../media/image13.png"/><Relationship Id="rId2" Type="http://schemas.openxmlformats.org/officeDocument/2006/relationships/hyperlink" Target="https://www.speakinglogistic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11" Type="http://schemas.openxmlformats.org/officeDocument/2006/relationships/hyperlink" Target="https://twitter.com/aeronetinc" TargetMode="External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hyperlink" Target="https://www.aeronet.com/" TargetMode="External"/><Relationship Id="rId9" Type="http://schemas.openxmlformats.org/officeDocument/2006/relationships/hyperlink" Target="https://www.instagram.com/aeronetworldwid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267200"/>
            <a:ext cx="10363200" cy="136207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2"/>
                </a:solidFill>
                <a:latin typeface="Century Gothic" panose="020B0502020202020204" pitchFamily="34" charset="0"/>
              </a:rPr>
              <a:t>Selling Insurance </a:t>
            </a:r>
            <a:br>
              <a:rPr lang="en-US" sz="2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2800" dirty="0">
                <a:solidFill>
                  <a:schemeClr val="tx2"/>
                </a:solidFill>
                <a:latin typeface="Century Gothic" panose="020B0502020202020204" pitchFamily="34" charset="0"/>
              </a:rPr>
              <a:t>– Tom Donahue, Rachel Galera &amp; Edgar Hernandez</a:t>
            </a:r>
            <a:br>
              <a:rPr lang="en-US" sz="2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b="0" i="1" cap="non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Updated for 2025</a:t>
            </a:r>
          </a:p>
        </p:txBody>
      </p:sp>
    </p:spTree>
    <p:extLst>
      <p:ext uri="{BB962C8B-B14F-4D97-AF65-F5344CB8AC3E}">
        <p14:creationId xmlns:p14="http://schemas.microsoft.com/office/powerpoint/2010/main" val="207933686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Insurance Sales – Q1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Insurance sales from Q1 2025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529A"/>
              </a:solidFill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529A"/>
              </a:solidFill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529A"/>
              </a:solidFill>
            </a:endParaRPr>
          </a:p>
          <a:p>
            <a:pPr marL="342900" lvl="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For Q1 2024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Revenue: $334,343.17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Margin: $270,130.93</a:t>
            </a:r>
          </a:p>
          <a:p>
            <a:pPr lvl="0">
              <a:lnSpc>
                <a:spcPct val="200000"/>
              </a:lnSpc>
            </a:pPr>
            <a:r>
              <a:rPr lang="en-US" dirty="0"/>
              <a:t> 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529A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707B9F-339C-4046-B9E7-DF2DF4528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712" y="1600200"/>
            <a:ext cx="460057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83464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Tive Trackers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295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Cargo theft is on the increase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While Insurance is a great way to mitigate the financial loss, we should also sell proactive solutions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The Tive trackers are reasonably priced, provide great value add and additional visibility to our clients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C4E8B4-F0D3-4908-AD88-0220326F0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" y="4330584"/>
            <a:ext cx="10896600" cy="172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9251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D91931E3-53C7-46F5-B072-991E9A953DDC}"/>
              </a:ext>
            </a:extLst>
          </p:cNvPr>
          <p:cNvGrpSpPr/>
          <p:nvPr/>
        </p:nvGrpSpPr>
        <p:grpSpPr>
          <a:xfrm>
            <a:off x="0" y="617506"/>
            <a:ext cx="12192000" cy="2410775"/>
            <a:chOff x="0" y="489466"/>
            <a:chExt cx="12192000" cy="2410775"/>
          </a:xfrm>
        </p:grpSpPr>
        <p:sp>
          <p:nvSpPr>
            <p:cNvPr id="14" name="Subtitle 2"/>
            <p:cNvSpPr txBox="1">
              <a:spLocks/>
            </p:cNvSpPr>
            <p:nvPr/>
          </p:nvSpPr>
          <p:spPr bwMode="auto">
            <a:xfrm>
              <a:off x="0" y="489466"/>
              <a:ext cx="1219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4800" i="1" dirty="0">
                  <a:solidFill>
                    <a:srgbClr val="00529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THANK YOU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8518210-941E-42FB-95FA-325CEAB19B55}"/>
                </a:ext>
              </a:extLst>
            </p:cNvPr>
            <p:cNvSpPr txBox="1"/>
            <p:nvPr/>
          </p:nvSpPr>
          <p:spPr>
            <a:xfrm>
              <a:off x="1710217" y="1612709"/>
              <a:ext cx="8763000" cy="1287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ANY QUESTIONS?</a:t>
              </a:r>
            </a:p>
            <a:p>
              <a:pPr algn="ctr">
                <a:lnSpc>
                  <a:spcPct val="150000"/>
                </a:lnSpc>
              </a:pPr>
              <a:r>
                <a:rPr lang="fi-FI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Tom Donahue: TDonahue</a:t>
              </a:r>
              <a:r>
                <a:rPr lang="fi-FI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@Aeronet.com</a:t>
              </a:r>
            </a:p>
            <a:p>
              <a:pPr algn="ctr">
                <a:lnSpc>
                  <a:spcPct val="150000"/>
                </a:lnSpc>
              </a:pPr>
              <a:r>
                <a:rPr lang="fi-FI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Rachel Galera:</a:t>
              </a:r>
              <a:r>
                <a:rPr lang="fi-FI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RGalera@Aeronet.com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09D419D-2CFC-48A0-AA05-AEB23D840517}"/>
              </a:ext>
            </a:extLst>
          </p:cNvPr>
          <p:cNvCxnSpPr/>
          <p:nvPr/>
        </p:nvCxnSpPr>
        <p:spPr>
          <a:xfrm>
            <a:off x="1214917" y="3429000"/>
            <a:ext cx="9753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29CC11BF-2D93-4FE3-B6D7-CD4E3C322B26}"/>
              </a:ext>
            </a:extLst>
          </p:cNvPr>
          <p:cNvGrpSpPr/>
          <p:nvPr/>
        </p:nvGrpSpPr>
        <p:grpSpPr>
          <a:xfrm>
            <a:off x="5135829" y="3899596"/>
            <a:ext cx="1911776" cy="1549449"/>
            <a:chOff x="5135829" y="3899596"/>
            <a:chExt cx="1911776" cy="1549449"/>
          </a:xfrm>
        </p:grpSpPr>
        <p:pic>
          <p:nvPicPr>
            <p:cNvPr id="2" name="Picture 1">
              <a:hlinkClick r:id="rId2"/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277" y="5033901"/>
              <a:ext cx="1515445" cy="415144"/>
            </a:xfrm>
            <a:prstGeom prst="rect">
              <a:avLst/>
            </a:prstGeom>
          </p:spPr>
        </p:pic>
        <p:pic>
          <p:nvPicPr>
            <p:cNvPr id="4" name="Graphic 3">
              <a:hlinkClick r:id="rId4"/>
              <a:extLst>
                <a:ext uri="{FF2B5EF4-FFF2-40B4-BE49-F238E27FC236}">
                  <a16:creationId xmlns:a16="http://schemas.microsoft.com/office/drawing/2014/main" id="{DEAD7066-BB9C-47BC-B95C-C5F61C3231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35829" y="3899596"/>
              <a:ext cx="1911776" cy="194718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D8CABC4-291D-4A0B-92A2-4D61A3EDA2B9}"/>
                </a:ext>
              </a:extLst>
            </p:cNvPr>
            <p:cNvGrpSpPr/>
            <p:nvPr/>
          </p:nvGrpSpPr>
          <p:grpSpPr>
            <a:xfrm>
              <a:off x="5532158" y="4411720"/>
              <a:ext cx="1119117" cy="304775"/>
              <a:chOff x="5410200" y="4418012"/>
              <a:chExt cx="1119117" cy="304775"/>
            </a:xfrm>
          </p:grpSpPr>
          <p:pic>
            <p:nvPicPr>
              <p:cNvPr id="5" name="Picture 4">
                <a:hlinkClick r:id="rId7"/>
                <a:extLst>
                  <a:ext uri="{FF2B5EF4-FFF2-40B4-BE49-F238E27FC236}">
                    <a16:creationId xmlns:a16="http://schemas.microsoft.com/office/drawing/2014/main" id="{83165A6B-8D90-4B51-9BC9-A4AC26C1B6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0200" y="4418012"/>
                <a:ext cx="304775" cy="304775"/>
              </a:xfrm>
              <a:prstGeom prst="rect">
                <a:avLst/>
              </a:prstGeom>
            </p:spPr>
          </p:pic>
          <p:pic>
            <p:nvPicPr>
              <p:cNvPr id="15" name="Picture 14">
                <a:hlinkClick r:id="rId9"/>
                <a:extLst>
                  <a:ext uri="{FF2B5EF4-FFF2-40B4-BE49-F238E27FC236}">
                    <a16:creationId xmlns:a16="http://schemas.microsoft.com/office/drawing/2014/main" id="{C9B962E5-1C8C-4F82-AD91-99D3BEE82F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24542" y="4418012"/>
                <a:ext cx="304775" cy="304775"/>
              </a:xfrm>
              <a:prstGeom prst="rect">
                <a:avLst/>
              </a:prstGeom>
            </p:spPr>
          </p:pic>
        </p:grpSp>
      </p:grpSp>
      <p:pic>
        <p:nvPicPr>
          <p:cNvPr id="17" name="Picture 16">
            <a:hlinkClick r:id="rId11"/>
            <a:extLst>
              <a:ext uri="{FF2B5EF4-FFF2-40B4-BE49-F238E27FC236}">
                <a16:creationId xmlns:a16="http://schemas.microsoft.com/office/drawing/2014/main" id="{452DB2D3-7092-49D9-843E-B9EB52915D5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329" y="4411720"/>
            <a:ext cx="304775" cy="30477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By the Numbers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" y="1088712"/>
            <a:ext cx="11049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In 2024 we handled 3,670 shipments where we arranged the insurance, that was just 3.9% of all our shipments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However, we made </a:t>
            </a:r>
            <a:r>
              <a:rPr lang="en-US" sz="2400" b="1" u="sng" dirty="0">
                <a:solidFill>
                  <a:srgbClr val="00529A"/>
                </a:solidFill>
              </a:rPr>
              <a:t>$988,569 margin </a:t>
            </a:r>
            <a:r>
              <a:rPr lang="en-US" sz="2400" dirty="0">
                <a:solidFill>
                  <a:srgbClr val="00529A"/>
                </a:solidFill>
              </a:rPr>
              <a:t>on those shipments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This is Commissionable!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How do we improve those numbers in 2025?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8891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525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Why Sell Insurance?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" y="905232"/>
            <a:ext cx="11049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There are inherent risks involved in transportation outside of our control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Carriers limit their liability in the event of a loss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Client peace of mind</a:t>
            </a:r>
          </a:p>
          <a:p>
            <a:pPr marL="800100" lvl="1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We will purchase the policy &amp; manage any claims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Protect Aeronet from claims and lawsuits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Additional revenue to Aeronet and commission to the sales associate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64174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68517" y="374998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What happens if there is no insurance?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529A"/>
                </a:solidFill>
              </a:rPr>
              <a:t>Aeronet standard liability applies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Domestic: 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LTL - $0.50 per </a:t>
            </a:r>
            <a:r>
              <a:rPr lang="en-US" sz="2400" dirty="0" err="1">
                <a:solidFill>
                  <a:srgbClr val="00529A"/>
                </a:solidFill>
              </a:rPr>
              <a:t>lbs</a:t>
            </a:r>
            <a:r>
              <a:rPr lang="en-US" sz="2400" dirty="0">
                <a:solidFill>
                  <a:srgbClr val="00529A"/>
                </a:solidFill>
              </a:rPr>
              <a:t> or $50.00 whichever is greater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FTL – Maximum $100K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Ocean: $500.00 per shipping unit (Carriage of Goods by Sea Act (COGSHA))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To/From U.S. borders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Air: Special Drawing Rights (SDRs) 26 per kgs (Approx. USD 30 per kgs)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Maximum of $500.00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529A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93677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Who to sell insurance to?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" y="1274564"/>
            <a:ext cx="11049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Industries – No restriction on the type of industry, but some are more applicable</a:t>
            </a:r>
          </a:p>
          <a:p>
            <a:pPr marL="800100" lvl="1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Hi-tech/Electronics, Government, Pharma/Health Sciences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Commodities – Temp Controlled, High Value, One of a Kind, Sensitive equipment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LTL – Since the acquisition of Land Air by Forward Air there are less options available</a:t>
            </a:r>
          </a:p>
          <a:p>
            <a:pPr marL="800100" lvl="1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More freight is getting squeezed into the FA network which will result in damages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3994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How to sell insurance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Ask every time they request a quote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Or, automatically include it as a line item in quotes (if the value is known)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Offer as part of an alternative quote</a:t>
            </a:r>
          </a:p>
          <a:p>
            <a:pPr marL="800100" lvl="1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Client wants attention but not willing to pay for a dedicated truck, option B could be LTL + Insurance + Tive tracker</a:t>
            </a:r>
          </a:p>
          <a:p>
            <a:pPr marL="342900" indent="-3429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529A"/>
                </a:solidFill>
              </a:rPr>
              <a:t>Remind them of the limited liability with Aeronet if a loss/damage occurs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7070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How to sell insurance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r>
              <a:rPr lang="en-US" sz="2400" b="1" dirty="0">
                <a:solidFill>
                  <a:srgbClr val="00529A"/>
                </a:solidFill>
              </a:rPr>
              <a:t>Cargo Insurance – </a:t>
            </a:r>
            <a:r>
              <a:rPr lang="en-US" sz="2400" b="1" u="sng" dirty="0">
                <a:solidFill>
                  <a:srgbClr val="00529A"/>
                </a:solidFill>
              </a:rPr>
              <a:t>Our Cost</a:t>
            </a:r>
          </a:p>
          <a:p>
            <a:endParaRPr lang="en-US" sz="2400" dirty="0">
              <a:solidFill>
                <a:srgbClr val="00529A"/>
              </a:solidFill>
            </a:endParaRPr>
          </a:p>
          <a:p>
            <a:r>
              <a:rPr lang="en-US" sz="2400" dirty="0">
                <a:solidFill>
                  <a:srgbClr val="00529A"/>
                </a:solidFill>
              </a:rPr>
              <a:t>We have the ability to offer insurance on domestic, international air, and international ocean.</a:t>
            </a:r>
          </a:p>
          <a:p>
            <a:endParaRPr lang="en-US" sz="2400" dirty="0">
              <a:solidFill>
                <a:srgbClr val="00529A"/>
              </a:solidFill>
            </a:endParaRPr>
          </a:p>
          <a:p>
            <a:r>
              <a:rPr lang="en-US" sz="2400" u="sng" dirty="0">
                <a:solidFill>
                  <a:srgbClr val="00529A"/>
                </a:solidFill>
              </a:rPr>
              <a:t>USA/Canada to the world: </a:t>
            </a:r>
            <a:r>
              <a:rPr lang="en-US" sz="2400" dirty="0">
                <a:solidFill>
                  <a:srgbClr val="00529A"/>
                </a:solidFill>
              </a:rPr>
              <a:t>           </a:t>
            </a:r>
          </a:p>
          <a:p>
            <a:r>
              <a:rPr lang="en-US" sz="2400" dirty="0">
                <a:solidFill>
                  <a:srgbClr val="00529A"/>
                </a:solidFill>
              </a:rPr>
              <a:t>- Ocean - $0.15 per $100 value	</a:t>
            </a:r>
          </a:p>
          <a:p>
            <a:r>
              <a:rPr lang="en-US" sz="2400" dirty="0">
                <a:solidFill>
                  <a:srgbClr val="00529A"/>
                </a:solidFill>
              </a:rPr>
              <a:t>- Air - $0.07 per $100 value</a:t>
            </a:r>
          </a:p>
          <a:p>
            <a:r>
              <a:rPr lang="en-US" sz="2400" dirty="0">
                <a:solidFill>
                  <a:srgbClr val="00529A"/>
                </a:solidFill>
              </a:rPr>
              <a:t>                	</a:t>
            </a:r>
          </a:p>
          <a:p>
            <a:r>
              <a:rPr lang="en-US" sz="2400" dirty="0">
                <a:solidFill>
                  <a:srgbClr val="00529A"/>
                </a:solidFill>
              </a:rPr>
              <a:t>Domestic: </a:t>
            </a:r>
            <a:r>
              <a:rPr lang="en-US" sz="2400">
                <a:solidFill>
                  <a:srgbClr val="00529A"/>
                </a:solidFill>
              </a:rPr>
              <a:t>$.07 </a:t>
            </a:r>
            <a:r>
              <a:rPr lang="en-US" sz="2400" dirty="0">
                <a:solidFill>
                  <a:srgbClr val="00529A"/>
                </a:solidFill>
              </a:rPr>
              <a:t>per $100 value </a:t>
            </a:r>
          </a:p>
          <a:p>
            <a:endParaRPr lang="en-US" sz="2400" dirty="0">
              <a:solidFill>
                <a:srgbClr val="00529A"/>
              </a:solidFill>
            </a:endParaRPr>
          </a:p>
          <a:p>
            <a:r>
              <a:rPr lang="en-US" sz="2400" dirty="0">
                <a:solidFill>
                  <a:srgbClr val="00529A"/>
                </a:solidFill>
              </a:rPr>
              <a:t>Full insurance for warehouse services is a separate discussion       	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87290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How to sell insurance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r>
              <a:rPr lang="en-US" sz="2400" b="1" dirty="0">
                <a:solidFill>
                  <a:srgbClr val="00529A"/>
                </a:solidFill>
              </a:rPr>
              <a:t>Cargo Insurance Approvals</a:t>
            </a:r>
          </a:p>
          <a:p>
            <a:endParaRPr lang="en-US" sz="2400" dirty="0">
              <a:solidFill>
                <a:srgbClr val="00529A"/>
              </a:solidFill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General Managers can approve cargo insurance up to $99,999.99.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Anything over $100,000 this has to be reviewed and approved by Edgar Hernandez, Rachel Galera, Tom Donahue. Please send the request to </a:t>
            </a:r>
            <a:r>
              <a:rPr lang="en-US" sz="2400" b="1" u="sng" dirty="0">
                <a:solidFill>
                  <a:srgbClr val="00529A"/>
                </a:solidFill>
              </a:rPr>
              <a:t>insuranceapproval@Aeronet.com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Anything over $2 million needs to be approved by Tom and CC Rachel and Edgar as it  needs to go to the underwriter for approval. Carriers coverage needs to be a minimum of $ 250,000</a:t>
            </a:r>
          </a:p>
          <a:p>
            <a:r>
              <a:rPr lang="en-US" dirty="0"/>
              <a:t> 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529A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51562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457200" y="304801"/>
            <a:ext cx="6324600" cy="30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The Details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9834" y="990600"/>
            <a:ext cx="1104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+mj-lt"/>
              </a:rPr>
              <a:t>	</a:t>
            </a:r>
            <a:endParaRPr lang="en-US" sz="2400" dirty="0">
              <a:solidFill>
                <a:srgbClr val="00529A"/>
              </a:solidFill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Approval for specific commodities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Deductibles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Restricted Countries 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529A"/>
                </a:solidFill>
              </a:rPr>
              <a:t>Now includes Russia</a:t>
            </a:r>
          </a:p>
          <a:p>
            <a:r>
              <a:rPr lang="en-US" dirty="0"/>
              <a:t> 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529A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529A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CDC13F7-4A4A-447B-858A-4FCA3B35D0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477870"/>
              </p:ext>
            </p:extLst>
          </p:nvPr>
        </p:nvGraphicFramePr>
        <p:xfrm>
          <a:off x="3886200" y="290512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Acrobat Document" showAsIcon="1" r:id="rId4" imgW="914400" imgH="771480" progId="Acrobat.Document.DC">
                  <p:embed/>
                </p:oleObj>
              </mc:Choice>
              <mc:Fallback>
                <p:oleObj name="Acrobat Document" showAsIcon="1" r:id="rId4" imgW="914400" imgH="771480" progId="Acrobat.Document.DC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CDC13F7-4A4A-447B-858A-4FCA3B35D0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6200" y="290512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CC4213-902D-40C6-A1EF-0B27E9730A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935647"/>
              </p:ext>
            </p:extLst>
          </p:nvPr>
        </p:nvGraphicFramePr>
        <p:xfrm>
          <a:off x="4953000" y="1466195"/>
          <a:ext cx="1604462" cy="69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Packager Shell Object" showAsIcon="1" r:id="rId6" imgW="1679760" imgH="532800" progId="Package">
                  <p:embed/>
                </p:oleObj>
              </mc:Choice>
              <mc:Fallback>
                <p:oleObj name="Packager Shell Object" showAsIcon="1" r:id="rId6" imgW="1679760" imgH="532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53000" y="1466195"/>
                        <a:ext cx="1604462" cy="690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B9DD8C-7CC0-4ED1-B8B6-9072AC766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611776"/>
              </p:ext>
            </p:extLst>
          </p:nvPr>
        </p:nvGraphicFramePr>
        <p:xfrm>
          <a:off x="3119437" y="2200259"/>
          <a:ext cx="1533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Packager Shell Object" showAsIcon="1" r:id="rId8" imgW="1533485" imgH="514350" progId="Package">
                  <p:embed/>
                </p:oleObj>
              </mc:Choice>
              <mc:Fallback>
                <p:oleObj name="Packager Shell Object" showAsIcon="1" r:id="rId8" imgW="1533485" imgH="51435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19437" y="2200259"/>
                        <a:ext cx="153352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7097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ERONET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 to Aeronet Worldwide</Template>
  <TotalTime>1751</TotalTime>
  <Words>654</Words>
  <Application>Microsoft Office PowerPoint</Application>
  <PresentationFormat>Widescreen</PresentationFormat>
  <Paragraphs>96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Arial</vt:lpstr>
      <vt:lpstr>Calibri</vt:lpstr>
      <vt:lpstr>Century Gothic</vt:lpstr>
      <vt:lpstr>3_Office Theme</vt:lpstr>
      <vt:lpstr>AERONET PPT Template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Acrobat Document</vt:lpstr>
      <vt:lpstr>Packager Shell Object</vt:lpstr>
      <vt:lpstr>Selling Insurance  – Tom Donahue, Rachel Galera &amp; Edgar Hernandez Updated for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Aeronet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Roberts</dc:creator>
  <cp:lastModifiedBy>Paul Holman</cp:lastModifiedBy>
  <cp:revision>252</cp:revision>
  <cp:lastPrinted>2021-01-19T19:37:14Z</cp:lastPrinted>
  <dcterms:created xsi:type="dcterms:W3CDTF">2019-03-27T18:31:47Z</dcterms:created>
  <dcterms:modified xsi:type="dcterms:W3CDTF">2025-04-22T20:42:01Z</dcterms:modified>
</cp:coreProperties>
</file>