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Lst>
  <p:notesMasterIdLst>
    <p:notesMasterId r:id="rId23"/>
  </p:notesMasterIdLst>
  <p:sldIdLst>
    <p:sldId id="297" r:id="rId10"/>
    <p:sldId id="259" r:id="rId11"/>
    <p:sldId id="311" r:id="rId12"/>
    <p:sldId id="298" r:id="rId13"/>
    <p:sldId id="305" r:id="rId14"/>
    <p:sldId id="313" r:id="rId15"/>
    <p:sldId id="306" r:id="rId16"/>
    <p:sldId id="308" r:id="rId17"/>
    <p:sldId id="309" r:id="rId18"/>
    <p:sldId id="310" r:id="rId19"/>
    <p:sldId id="314" r:id="rId20"/>
    <p:sldId id="312" r:id="rId21"/>
    <p:sldId id="304"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A"/>
    <a:srgbClr val="15A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0" autoAdjust="0"/>
    <p:restoredTop sz="95290" autoAdjust="0"/>
  </p:normalViewPr>
  <p:slideViewPr>
    <p:cSldViewPr>
      <p:cViewPr varScale="1">
        <p:scale>
          <a:sx n="106" d="100"/>
          <a:sy n="106" d="100"/>
        </p:scale>
        <p:origin x="144" y="174"/>
      </p:cViewPr>
      <p:guideLst>
        <p:guide orient="horz" pos="2160"/>
        <p:guide pos="3840"/>
      </p:guideLst>
    </p:cSldViewPr>
  </p:slid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AE8DD09-58CA-4C82-B9AA-6F18E056F023}" type="datetimeFigureOut">
              <a:rPr lang="en-US" smtClean="0"/>
              <a:pPr/>
              <a:t>3/13/2023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07C23A8-AF53-4865-9711-6AE75E804115}" type="slidenum">
              <a:rPr lang="en-US" smtClean="0"/>
              <a:pPr/>
              <a:t>‹#›</a:t>
            </a:fld>
            <a:endParaRPr lang="en-US" dirty="0"/>
          </a:p>
        </p:txBody>
      </p:sp>
    </p:spTree>
    <p:extLst>
      <p:ext uri="{BB962C8B-B14F-4D97-AF65-F5344CB8AC3E}">
        <p14:creationId xmlns:p14="http://schemas.microsoft.com/office/powerpoint/2010/main" val="84132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2</a:t>
            </a:fld>
            <a:endParaRPr lang="en-US" dirty="0"/>
          </a:p>
        </p:txBody>
      </p:sp>
    </p:spTree>
    <p:extLst>
      <p:ext uri="{BB962C8B-B14F-4D97-AF65-F5344CB8AC3E}">
        <p14:creationId xmlns:p14="http://schemas.microsoft.com/office/powerpoint/2010/main" val="222809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11</a:t>
            </a:fld>
            <a:endParaRPr lang="en-US" dirty="0"/>
          </a:p>
        </p:txBody>
      </p:sp>
    </p:spTree>
    <p:extLst>
      <p:ext uri="{BB962C8B-B14F-4D97-AF65-F5344CB8AC3E}">
        <p14:creationId xmlns:p14="http://schemas.microsoft.com/office/powerpoint/2010/main" val="84952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12</a:t>
            </a:fld>
            <a:endParaRPr lang="en-US" dirty="0"/>
          </a:p>
        </p:txBody>
      </p:sp>
    </p:spTree>
    <p:extLst>
      <p:ext uri="{BB962C8B-B14F-4D97-AF65-F5344CB8AC3E}">
        <p14:creationId xmlns:p14="http://schemas.microsoft.com/office/powerpoint/2010/main" val="278186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3</a:t>
            </a:fld>
            <a:endParaRPr lang="en-US" dirty="0"/>
          </a:p>
        </p:txBody>
      </p:sp>
    </p:spTree>
    <p:extLst>
      <p:ext uri="{BB962C8B-B14F-4D97-AF65-F5344CB8AC3E}">
        <p14:creationId xmlns:p14="http://schemas.microsoft.com/office/powerpoint/2010/main" val="142810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4</a:t>
            </a:fld>
            <a:endParaRPr lang="en-US" dirty="0"/>
          </a:p>
        </p:txBody>
      </p:sp>
    </p:spTree>
    <p:extLst>
      <p:ext uri="{BB962C8B-B14F-4D97-AF65-F5344CB8AC3E}">
        <p14:creationId xmlns:p14="http://schemas.microsoft.com/office/powerpoint/2010/main" val="4203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5</a:t>
            </a:fld>
            <a:endParaRPr lang="en-US" dirty="0"/>
          </a:p>
        </p:txBody>
      </p:sp>
    </p:spTree>
    <p:extLst>
      <p:ext uri="{BB962C8B-B14F-4D97-AF65-F5344CB8AC3E}">
        <p14:creationId xmlns:p14="http://schemas.microsoft.com/office/powerpoint/2010/main" val="101574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6</a:t>
            </a:fld>
            <a:endParaRPr lang="en-US" dirty="0"/>
          </a:p>
        </p:txBody>
      </p:sp>
    </p:spTree>
    <p:extLst>
      <p:ext uri="{BB962C8B-B14F-4D97-AF65-F5344CB8AC3E}">
        <p14:creationId xmlns:p14="http://schemas.microsoft.com/office/powerpoint/2010/main" val="5053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7</a:t>
            </a:fld>
            <a:endParaRPr lang="en-US" dirty="0"/>
          </a:p>
        </p:txBody>
      </p:sp>
    </p:spTree>
    <p:extLst>
      <p:ext uri="{BB962C8B-B14F-4D97-AF65-F5344CB8AC3E}">
        <p14:creationId xmlns:p14="http://schemas.microsoft.com/office/powerpoint/2010/main" val="2609226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8</a:t>
            </a:fld>
            <a:endParaRPr lang="en-US" dirty="0"/>
          </a:p>
        </p:txBody>
      </p:sp>
    </p:spTree>
    <p:extLst>
      <p:ext uri="{BB962C8B-B14F-4D97-AF65-F5344CB8AC3E}">
        <p14:creationId xmlns:p14="http://schemas.microsoft.com/office/powerpoint/2010/main" val="320954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9</a:t>
            </a:fld>
            <a:endParaRPr lang="en-US" dirty="0"/>
          </a:p>
        </p:txBody>
      </p:sp>
    </p:spTree>
    <p:extLst>
      <p:ext uri="{BB962C8B-B14F-4D97-AF65-F5344CB8AC3E}">
        <p14:creationId xmlns:p14="http://schemas.microsoft.com/office/powerpoint/2010/main" val="325192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i="1" baseline="0"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10</a:t>
            </a:fld>
            <a:endParaRPr lang="en-US" dirty="0"/>
          </a:p>
        </p:txBody>
      </p:sp>
    </p:spTree>
    <p:extLst>
      <p:ext uri="{BB962C8B-B14F-4D97-AF65-F5344CB8AC3E}">
        <p14:creationId xmlns:p14="http://schemas.microsoft.com/office/powerpoint/2010/main" val="242343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44320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589639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78954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768076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477687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993206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709262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01069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463763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817207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70571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06000" y="282876"/>
            <a:ext cx="1676400" cy="128697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pPr/>
              <a:t>3/13/2023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06000" y="282876"/>
            <a:ext cx="1676400" cy="1286971"/>
          </a:xfrm>
          <a:prstGeom prst="rect">
            <a:avLst/>
          </a:prstGeom>
        </p:spPr>
      </p:pic>
    </p:spTree>
    <p:extLst>
      <p:ext uri="{BB962C8B-B14F-4D97-AF65-F5344CB8AC3E}">
        <p14:creationId xmlns:p14="http://schemas.microsoft.com/office/powerpoint/2010/main" val="7736589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www.speakinglogistics.com/" TargetMode="External"/><Relationship Id="rId1" Type="http://schemas.openxmlformats.org/officeDocument/2006/relationships/slideLayout" Target="../slideLayouts/slideLayout1.xml"/><Relationship Id="rId6" Type="http://schemas.openxmlformats.org/officeDocument/2006/relationships/hyperlink" Target="https://www.linkedin.com/company/aeronet" TargetMode="External"/><Relationship Id="rId5" Type="http://schemas.openxmlformats.org/officeDocument/2006/relationships/image" Target="../media/image9.png"/><Relationship Id="rId4" Type="http://schemas.openxmlformats.org/officeDocument/2006/relationships/hyperlink" Target="https://www.aerone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3276601"/>
            <a:ext cx="10363200" cy="2492376"/>
          </a:xfrm>
        </p:spPr>
        <p:txBody>
          <a:bodyPr>
            <a:normAutofit/>
          </a:bodyPr>
          <a:lstStyle/>
          <a:p>
            <a:r>
              <a:rPr lang="en-US" sz="2800" dirty="0">
                <a:solidFill>
                  <a:schemeClr val="tx2"/>
                </a:solidFill>
                <a:latin typeface="Century Gothic" panose="020B0502020202020204" pitchFamily="34" charset="0"/>
              </a:rPr>
              <a:t>Aeronet SME – selling cargo insurance</a:t>
            </a:r>
            <a:br>
              <a:rPr lang="en-US" sz="2800" dirty="0">
                <a:solidFill>
                  <a:schemeClr val="tx2"/>
                </a:solidFill>
                <a:latin typeface="Century Gothic" panose="020B0502020202020204" pitchFamily="34" charset="0"/>
              </a:rPr>
            </a:br>
            <a:endParaRPr lang="en-US" sz="24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5944568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How to sell insurance</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5509200"/>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r>
              <a:rPr lang="en-US" sz="2400" b="1" dirty="0">
                <a:solidFill>
                  <a:srgbClr val="00529A"/>
                </a:solidFill>
              </a:rPr>
              <a:t>Cargo Insurance Approvals</a:t>
            </a:r>
          </a:p>
          <a:p>
            <a:endParaRPr lang="en-US" sz="2400" dirty="0">
              <a:solidFill>
                <a:srgbClr val="00529A"/>
              </a:solidFill>
            </a:endParaRPr>
          </a:p>
          <a:p>
            <a:pPr marL="285750" lvl="0" indent="-285750">
              <a:lnSpc>
                <a:spcPct val="150000"/>
              </a:lnSpc>
              <a:buFont typeface="Arial" panose="020B0604020202020204" pitchFamily="34" charset="0"/>
              <a:buChar char="•"/>
            </a:pPr>
            <a:r>
              <a:rPr lang="en-US" sz="2400" dirty="0">
                <a:solidFill>
                  <a:srgbClr val="00529A"/>
                </a:solidFill>
              </a:rPr>
              <a:t>General Managers can approve cargo insurance up to $99,999.99. </a:t>
            </a:r>
          </a:p>
          <a:p>
            <a:pPr marL="285750" lvl="0" indent="-285750">
              <a:lnSpc>
                <a:spcPct val="150000"/>
              </a:lnSpc>
              <a:buFont typeface="Arial" panose="020B0604020202020204" pitchFamily="34" charset="0"/>
              <a:buChar char="•"/>
            </a:pPr>
            <a:r>
              <a:rPr lang="en-US" sz="2400" dirty="0">
                <a:solidFill>
                  <a:srgbClr val="00529A"/>
                </a:solidFill>
              </a:rPr>
              <a:t>Anything over $100,000 this has to be reviewed and approved by Sayeda Kaleem. Please send her the request and cc in Rachel Galera and Bob Turner</a:t>
            </a:r>
          </a:p>
          <a:p>
            <a:pPr marL="285750" lvl="0" indent="-285750">
              <a:lnSpc>
                <a:spcPct val="150000"/>
              </a:lnSpc>
              <a:buFont typeface="Arial" panose="020B0604020202020204" pitchFamily="34" charset="0"/>
              <a:buChar char="•"/>
            </a:pPr>
            <a:r>
              <a:rPr lang="en-US" sz="2400" dirty="0">
                <a:solidFill>
                  <a:srgbClr val="00529A"/>
                </a:solidFill>
              </a:rPr>
              <a:t>Anything over $2 million needs to be approved by Tom or Bob and CC Rachel and Sayeda, it also needs to go to the underwriter for approval. Carriers coverage needs to be a minimum of $ 250,000</a:t>
            </a:r>
          </a:p>
          <a:p>
            <a:r>
              <a:rPr lang="en-US" dirty="0"/>
              <a:t> </a:t>
            </a:r>
          </a:p>
          <a:p>
            <a:pPr marL="342900" indent="-342900" fontAlgn="base">
              <a:lnSpc>
                <a:spcPct val="150000"/>
              </a:lnSpc>
              <a:spcBef>
                <a:spcPct val="0"/>
              </a:spcBef>
              <a:spcAft>
                <a:spcPct val="0"/>
              </a:spcAft>
              <a:buFont typeface="Arial" panose="020B0604020202020204" pitchFamily="34" charset="0"/>
              <a:buChar char="•"/>
              <a:defRPr/>
            </a:pPr>
            <a:endParaRPr lang="en-US" sz="2400" dirty="0">
              <a:solidFill>
                <a:srgbClr val="00529A"/>
              </a:solidFill>
            </a:endParaRP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14815156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The Details</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4401205"/>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marL="285750" lvl="0" indent="-285750">
              <a:lnSpc>
                <a:spcPct val="200000"/>
              </a:lnSpc>
              <a:buFont typeface="Arial" panose="020B0604020202020204" pitchFamily="34" charset="0"/>
              <a:buChar char="•"/>
            </a:pPr>
            <a:r>
              <a:rPr lang="en-US" sz="2400" dirty="0">
                <a:solidFill>
                  <a:srgbClr val="00529A"/>
                </a:solidFill>
              </a:rPr>
              <a:t>Approval for specific commodities</a:t>
            </a:r>
          </a:p>
          <a:p>
            <a:pPr marL="285750" lvl="0" indent="-285750">
              <a:lnSpc>
                <a:spcPct val="200000"/>
              </a:lnSpc>
              <a:buFont typeface="Arial" panose="020B0604020202020204" pitchFamily="34" charset="0"/>
              <a:buChar char="•"/>
            </a:pPr>
            <a:r>
              <a:rPr lang="en-US" sz="2400" dirty="0">
                <a:solidFill>
                  <a:srgbClr val="00529A"/>
                </a:solidFill>
              </a:rPr>
              <a:t>Deductibles</a:t>
            </a:r>
          </a:p>
          <a:p>
            <a:pPr marL="285750" lvl="0" indent="-285750">
              <a:lnSpc>
                <a:spcPct val="200000"/>
              </a:lnSpc>
              <a:buFont typeface="Arial" panose="020B0604020202020204" pitchFamily="34" charset="0"/>
              <a:buChar char="•"/>
            </a:pPr>
            <a:r>
              <a:rPr lang="en-US" sz="2400" dirty="0">
                <a:solidFill>
                  <a:srgbClr val="00529A"/>
                </a:solidFill>
              </a:rPr>
              <a:t>Restricted Countries </a:t>
            </a:r>
          </a:p>
          <a:p>
            <a:pPr marL="742950" lvl="1" indent="-285750">
              <a:lnSpc>
                <a:spcPct val="200000"/>
              </a:lnSpc>
              <a:buFont typeface="Arial" panose="020B0604020202020204" pitchFamily="34" charset="0"/>
              <a:buChar char="•"/>
            </a:pPr>
            <a:r>
              <a:rPr lang="en-US" sz="2400" dirty="0">
                <a:solidFill>
                  <a:srgbClr val="00529A"/>
                </a:solidFill>
              </a:rPr>
              <a:t>Now includes Russia</a:t>
            </a:r>
          </a:p>
          <a:p>
            <a:r>
              <a:rPr lang="en-US" dirty="0"/>
              <a:t> </a:t>
            </a:r>
          </a:p>
          <a:p>
            <a:pPr marL="342900" indent="-342900" fontAlgn="base">
              <a:lnSpc>
                <a:spcPct val="150000"/>
              </a:lnSpc>
              <a:spcBef>
                <a:spcPct val="0"/>
              </a:spcBef>
              <a:spcAft>
                <a:spcPct val="0"/>
              </a:spcAft>
              <a:buFont typeface="Arial" panose="020B0604020202020204" pitchFamily="34" charset="0"/>
              <a:buChar char="•"/>
              <a:defRPr/>
            </a:pPr>
            <a:endParaRPr lang="en-US" sz="2400" dirty="0">
              <a:solidFill>
                <a:srgbClr val="00529A"/>
              </a:solidFill>
            </a:endParaRPr>
          </a:p>
          <a:p>
            <a:pPr fontAlgn="base">
              <a:spcBef>
                <a:spcPct val="0"/>
              </a:spcBef>
              <a:spcAft>
                <a:spcPct val="0"/>
              </a:spcAft>
              <a:defRPr/>
            </a:pPr>
            <a:endParaRPr lang="en-US" sz="2400" dirty="0">
              <a:solidFill>
                <a:srgbClr val="00529A"/>
              </a:solidFill>
            </a:endParaRPr>
          </a:p>
        </p:txBody>
      </p:sp>
      <p:graphicFrame>
        <p:nvGraphicFramePr>
          <p:cNvPr id="2" name="Object 1">
            <a:extLst>
              <a:ext uri="{FF2B5EF4-FFF2-40B4-BE49-F238E27FC236}">
                <a16:creationId xmlns:a16="http://schemas.microsoft.com/office/drawing/2014/main" id="{78C15D68-3146-4B5F-8AFE-28E3D87AD513}"/>
              </a:ext>
            </a:extLst>
          </p:cNvPr>
          <p:cNvGraphicFramePr>
            <a:graphicFrameLocks noChangeAspect="1"/>
          </p:cNvGraphicFramePr>
          <p:nvPr>
            <p:extLst>
              <p:ext uri="{D42A27DB-BD31-4B8C-83A1-F6EECF244321}">
                <p14:modId xmlns:p14="http://schemas.microsoft.com/office/powerpoint/2010/main" val="2458029276"/>
              </p:ext>
            </p:extLst>
          </p:nvPr>
        </p:nvGraphicFramePr>
        <p:xfrm>
          <a:off x="5715000" y="1447800"/>
          <a:ext cx="914400" cy="771525"/>
        </p:xfrm>
        <a:graphic>
          <a:graphicData uri="http://schemas.openxmlformats.org/presentationml/2006/ole">
            <mc:AlternateContent xmlns:mc="http://schemas.openxmlformats.org/markup-compatibility/2006">
              <mc:Choice xmlns:v="urn:schemas-microsoft-com:vml" Requires="v">
                <p:oleObj spid="_x0000_s1026" name="Acrobat Document" showAsIcon="1" r:id="rId4" imgW="914400" imgH="771480" progId="Acrobat.Document.DC">
                  <p:embed/>
                </p:oleObj>
              </mc:Choice>
              <mc:Fallback>
                <p:oleObj name="Acrobat Document" showAsIcon="1" r:id="rId4" imgW="914400" imgH="771480" progId="Acrobat.Document.DC">
                  <p:embed/>
                  <p:pic>
                    <p:nvPicPr>
                      <p:cNvPr id="0" name=""/>
                      <p:cNvPicPr/>
                      <p:nvPr/>
                    </p:nvPicPr>
                    <p:blipFill>
                      <a:blip r:embed="rId5"/>
                      <a:stretch>
                        <a:fillRect/>
                      </a:stretch>
                    </p:blipFill>
                    <p:spPr>
                      <a:xfrm>
                        <a:off x="5715000" y="1447800"/>
                        <a:ext cx="914400" cy="7715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E948EB88-AA17-4E88-B5CF-870800340C7A}"/>
              </a:ext>
            </a:extLst>
          </p:cNvPr>
          <p:cNvGraphicFramePr>
            <a:graphicFrameLocks noChangeAspect="1"/>
          </p:cNvGraphicFramePr>
          <p:nvPr>
            <p:extLst>
              <p:ext uri="{D42A27DB-BD31-4B8C-83A1-F6EECF244321}">
                <p14:modId xmlns:p14="http://schemas.microsoft.com/office/powerpoint/2010/main" val="1497677626"/>
              </p:ext>
            </p:extLst>
          </p:nvPr>
        </p:nvGraphicFramePr>
        <p:xfrm>
          <a:off x="3162300" y="2133600"/>
          <a:ext cx="914400" cy="771525"/>
        </p:xfrm>
        <a:graphic>
          <a:graphicData uri="http://schemas.openxmlformats.org/presentationml/2006/ole">
            <mc:AlternateContent xmlns:mc="http://schemas.openxmlformats.org/markup-compatibility/2006">
              <mc:Choice xmlns:v="urn:schemas-microsoft-com:vml" Requires="v">
                <p:oleObj spid="_x0000_s1027" name="Acrobat Document" showAsIcon="1" r:id="rId6" imgW="914400" imgH="771480" progId="Acrobat.Document.DC">
                  <p:embed/>
                </p:oleObj>
              </mc:Choice>
              <mc:Fallback>
                <p:oleObj name="Acrobat Document" showAsIcon="1" r:id="rId6" imgW="914400" imgH="771480" progId="Acrobat.Document.DC">
                  <p:embed/>
                  <p:pic>
                    <p:nvPicPr>
                      <p:cNvPr id="0" name=""/>
                      <p:cNvPicPr/>
                      <p:nvPr/>
                    </p:nvPicPr>
                    <p:blipFill>
                      <a:blip r:embed="rId7"/>
                      <a:stretch>
                        <a:fillRect/>
                      </a:stretch>
                    </p:blipFill>
                    <p:spPr>
                      <a:xfrm>
                        <a:off x="3162300" y="2133600"/>
                        <a:ext cx="914400" cy="7715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CDC13F7-4A4A-447B-858A-4FCA3B35D036}"/>
              </a:ext>
            </a:extLst>
          </p:cNvPr>
          <p:cNvGraphicFramePr>
            <a:graphicFrameLocks noChangeAspect="1"/>
          </p:cNvGraphicFramePr>
          <p:nvPr>
            <p:extLst>
              <p:ext uri="{D42A27DB-BD31-4B8C-83A1-F6EECF244321}">
                <p14:modId xmlns:p14="http://schemas.microsoft.com/office/powerpoint/2010/main" val="3480238901"/>
              </p:ext>
            </p:extLst>
          </p:nvPr>
        </p:nvGraphicFramePr>
        <p:xfrm>
          <a:off x="3886200" y="2905125"/>
          <a:ext cx="914400" cy="771525"/>
        </p:xfrm>
        <a:graphic>
          <a:graphicData uri="http://schemas.openxmlformats.org/presentationml/2006/ole">
            <mc:AlternateContent xmlns:mc="http://schemas.openxmlformats.org/markup-compatibility/2006">
              <mc:Choice xmlns:v="urn:schemas-microsoft-com:vml" Requires="v">
                <p:oleObj spid="_x0000_s1028" name="Acrobat Document" showAsIcon="1" r:id="rId8" imgW="914400" imgH="771480" progId="Acrobat.Document.DC">
                  <p:embed/>
                </p:oleObj>
              </mc:Choice>
              <mc:Fallback>
                <p:oleObj name="Acrobat Document" showAsIcon="1" r:id="rId8" imgW="914400" imgH="771480" progId="Acrobat.Document.DC">
                  <p:embed/>
                  <p:pic>
                    <p:nvPicPr>
                      <p:cNvPr id="0" name=""/>
                      <p:cNvPicPr/>
                      <p:nvPr/>
                    </p:nvPicPr>
                    <p:blipFill>
                      <a:blip r:embed="rId9"/>
                      <a:stretch>
                        <a:fillRect/>
                      </a:stretch>
                    </p:blipFill>
                    <p:spPr>
                      <a:xfrm>
                        <a:off x="3886200" y="29051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817097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Tive Trackers</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2958952"/>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Cargo theft is on the increase</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While Insurance is a great way to mitigate the financial loss, we should also sell proactive solutions</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The Tive trackers are reasonably priced, provide a great value add and additional visibility to our clients</a:t>
            </a:r>
          </a:p>
        </p:txBody>
      </p:sp>
      <p:pic>
        <p:nvPicPr>
          <p:cNvPr id="2" name="Picture 1">
            <a:extLst>
              <a:ext uri="{FF2B5EF4-FFF2-40B4-BE49-F238E27FC236}">
                <a16:creationId xmlns:a16="http://schemas.microsoft.com/office/drawing/2014/main" id="{F2C4E8B4-F0D3-4908-AD88-0220326F04A8}"/>
              </a:ext>
            </a:extLst>
          </p:cNvPr>
          <p:cNvPicPr>
            <a:picLocks noChangeAspect="1"/>
          </p:cNvPicPr>
          <p:nvPr/>
        </p:nvPicPr>
        <p:blipFill>
          <a:blip r:embed="rId3"/>
          <a:stretch>
            <a:fillRect/>
          </a:stretch>
        </p:blipFill>
        <p:spPr>
          <a:xfrm>
            <a:off x="647700" y="4330584"/>
            <a:ext cx="10896600" cy="1729365"/>
          </a:xfrm>
          <a:prstGeom prst="rect">
            <a:avLst/>
          </a:prstGeom>
        </p:spPr>
      </p:pic>
    </p:spTree>
    <p:extLst>
      <p:ext uri="{BB962C8B-B14F-4D97-AF65-F5344CB8AC3E}">
        <p14:creationId xmlns:p14="http://schemas.microsoft.com/office/powerpoint/2010/main" val="23094925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B989C9-90FD-48CC-A618-97C71DD9EB5F}"/>
              </a:ext>
            </a:extLst>
          </p:cNvPr>
          <p:cNvGrpSpPr/>
          <p:nvPr/>
        </p:nvGrpSpPr>
        <p:grpSpPr>
          <a:xfrm>
            <a:off x="2432806" y="3429000"/>
            <a:ext cx="7317822" cy="2235344"/>
            <a:chOff x="1676398" y="2799787"/>
            <a:chExt cx="8763000" cy="2676796"/>
          </a:xfrm>
        </p:grpSpPr>
        <p:sp>
          <p:nvSpPr>
            <p:cNvPr id="11" name="TextBox 10"/>
            <p:cNvSpPr txBox="1"/>
            <p:nvPr/>
          </p:nvSpPr>
          <p:spPr>
            <a:xfrm>
              <a:off x="1676398" y="2799787"/>
              <a:ext cx="8763000" cy="335156"/>
            </a:xfrm>
            <a:prstGeom prst="rect">
              <a:avLst/>
            </a:prstGeom>
            <a:noFill/>
          </p:spPr>
          <p:txBody>
            <a:bodyPr wrap="square" rtlCol="0">
              <a:spAutoFit/>
            </a:bodyPr>
            <a:lstStyle/>
            <a:p>
              <a:pPr algn="ctr">
                <a:lnSpc>
                  <a:spcPct val="150000"/>
                </a:lnSpc>
              </a:pPr>
              <a:r>
                <a:rPr lang="en-US" sz="1200" dirty="0">
                  <a:solidFill>
                    <a:schemeClr val="tx1">
                      <a:lumMod val="75000"/>
                      <a:lumOff val="25000"/>
                    </a:schemeClr>
                  </a:solidFill>
                  <a:latin typeface="Arial" panose="020B0604020202020204" pitchFamily="34" charset="0"/>
                  <a:cs typeface="Arial" panose="020B0604020202020204" pitchFamily="34" charset="0"/>
                </a:rPr>
                <a:t>Connect with Us:</a:t>
              </a:r>
            </a:p>
          </p:txBody>
        </p:sp>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674" y="4849440"/>
              <a:ext cx="2289327" cy="627143"/>
            </a:xfrm>
            <a:prstGeom prst="rect">
              <a:avLst/>
            </a:prstGeom>
          </p:spPr>
        </p:pic>
        <p:pic>
          <p:nvPicPr>
            <p:cNvPr id="4" name="Graphic 3">
              <a:hlinkClick r:id="rId4"/>
              <a:extLst>
                <a:ext uri="{FF2B5EF4-FFF2-40B4-BE49-F238E27FC236}">
                  <a16:creationId xmlns:a16="http://schemas.microsoft.com/office/drawing/2014/main" id="{DEAD7066-BB9C-47BC-B95C-C5F61C32312B}"/>
                </a:ext>
              </a:extLst>
            </p:cNvPr>
            <p:cNvPicPr>
              <a:picLocks noChangeAspect="1"/>
            </p:cNvPicPr>
            <p:nvPr/>
          </p:nvPicPr>
          <p:blipFill>
            <a:blip r:embed="rId5">
              <a:extLst/>
            </a:blip>
            <a:stretch>
              <a:fillRect/>
            </a:stretch>
          </p:blipFill>
          <p:spPr>
            <a:xfrm>
              <a:off x="4719104" y="3377121"/>
              <a:ext cx="2753791" cy="280479"/>
            </a:xfrm>
            <a:prstGeom prst="rect">
              <a:avLst/>
            </a:prstGeom>
          </p:spPr>
        </p:pic>
        <p:pic>
          <p:nvPicPr>
            <p:cNvPr id="6" name="Picture 5">
              <a:hlinkClick r:id="rId6"/>
              <a:extLst>
                <a:ext uri="{FF2B5EF4-FFF2-40B4-BE49-F238E27FC236}">
                  <a16:creationId xmlns:a16="http://schemas.microsoft.com/office/drawing/2014/main" id="{C9C14CAD-CAF0-4EAA-A1B2-DF5042F7D4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5484" y="4018843"/>
              <a:ext cx="1584829" cy="469353"/>
            </a:xfrm>
            <a:prstGeom prst="rect">
              <a:avLst/>
            </a:prstGeom>
          </p:spPr>
        </p:pic>
      </p:grpSp>
      <p:sp>
        <p:nvSpPr>
          <p:cNvPr id="14" name="Subtitle 2"/>
          <p:cNvSpPr txBox="1">
            <a:spLocks/>
          </p:cNvSpPr>
          <p:nvPr/>
        </p:nvSpPr>
        <p:spPr bwMode="auto">
          <a:xfrm>
            <a:off x="-4283" y="1803881"/>
            <a:ext cx="12192000" cy="762000"/>
          </a:xfrm>
          <a:prstGeom prst="rect">
            <a:avLst/>
          </a:prstGeom>
          <a:noFill/>
          <a:ln w="9525">
            <a:noFill/>
            <a:miter lim="800000"/>
            <a:headEnd/>
            <a:tailEnd/>
          </a:ln>
        </p:spPr>
        <p:txBody>
          <a:bodyPr lIns="0" tIns="0" rIns="0" bIns="0" anchor="b"/>
          <a:lstStyle/>
          <a:p>
            <a:pPr marL="342900" indent="-342900" algn="ctr">
              <a:spcBef>
                <a:spcPct val="20000"/>
              </a:spcBef>
            </a:pPr>
            <a:r>
              <a:rPr lang="en-US" sz="4800" i="1" dirty="0">
                <a:solidFill>
                  <a:srgbClr val="00529A"/>
                </a:solidFill>
                <a:latin typeface="Arial" panose="020B0604020202020204" pitchFamily="34" charset="0"/>
                <a:cs typeface="Arial" panose="020B0604020202020204" pitchFamily="34" charset="0"/>
              </a:rPr>
              <a:t>THANK YOU</a:t>
            </a:r>
          </a:p>
        </p:txBody>
      </p:sp>
      <p:cxnSp>
        <p:nvCxnSpPr>
          <p:cNvPr id="18" name="Straight Connector 17">
            <a:extLst>
              <a:ext uri="{FF2B5EF4-FFF2-40B4-BE49-F238E27FC236}">
                <a16:creationId xmlns:a16="http://schemas.microsoft.com/office/drawing/2014/main" id="{A09D419D-2CFC-48A0-AA05-AEB23D840517}"/>
              </a:ext>
            </a:extLst>
          </p:cNvPr>
          <p:cNvCxnSpPr/>
          <p:nvPr/>
        </p:nvCxnSpPr>
        <p:spPr>
          <a:xfrm>
            <a:off x="1214917" y="3048000"/>
            <a:ext cx="9753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7128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609600" y="3728743"/>
            <a:ext cx="5295900" cy="1875564"/>
          </a:xfrm>
          <a:prstGeom prst="rect">
            <a:avLst/>
          </a:prstGeom>
          <a:noFill/>
          <a:ln w="9525">
            <a:noFill/>
            <a:miter lim="800000"/>
            <a:headEnd/>
            <a:tailEnd/>
          </a:ln>
        </p:spPr>
        <p:txBody>
          <a:bodyPr lIns="0" tIns="0" rIns="0" bIns="0"/>
          <a:lstStyle/>
          <a:p>
            <a:pPr marL="457200" indent="-457200">
              <a:lnSpc>
                <a:spcPct val="150000"/>
              </a:lnSpc>
              <a:buAutoNum type="arabicParenR"/>
            </a:pPr>
            <a:r>
              <a:rPr lang="en-US" sz="2000" dirty="0">
                <a:solidFill>
                  <a:srgbClr val="00529A"/>
                </a:solidFill>
                <a:latin typeface="Arial" panose="020B0604020202020204" pitchFamily="34" charset="0"/>
                <a:cs typeface="Arial" panose="020B0604020202020204" pitchFamily="34" charset="0"/>
              </a:rPr>
              <a:t>By the numbers</a:t>
            </a:r>
          </a:p>
          <a:p>
            <a:pPr marL="457200" indent="-457200">
              <a:lnSpc>
                <a:spcPct val="150000"/>
              </a:lnSpc>
              <a:buAutoNum type="arabicParenR"/>
            </a:pPr>
            <a:r>
              <a:rPr lang="en-US" sz="2000" dirty="0">
                <a:solidFill>
                  <a:srgbClr val="00529A"/>
                </a:solidFill>
                <a:latin typeface="Arial" panose="020B0604020202020204" pitchFamily="34" charset="0"/>
                <a:cs typeface="Arial" panose="020B0604020202020204" pitchFamily="34" charset="0"/>
              </a:rPr>
              <a:t>Why sell insurance?</a:t>
            </a:r>
          </a:p>
          <a:p>
            <a:pPr marL="457200" indent="-457200">
              <a:lnSpc>
                <a:spcPct val="150000"/>
              </a:lnSpc>
              <a:buAutoNum type="arabicParenR"/>
            </a:pPr>
            <a:r>
              <a:rPr lang="en-US" sz="2000" dirty="0">
                <a:solidFill>
                  <a:srgbClr val="00529A"/>
                </a:solidFill>
                <a:latin typeface="Arial" panose="020B0604020202020204" pitchFamily="34" charset="0"/>
                <a:cs typeface="Arial" panose="020B0604020202020204" pitchFamily="34" charset="0"/>
              </a:rPr>
              <a:t>What happens if there is no insurance?</a:t>
            </a:r>
          </a:p>
          <a:p>
            <a:pPr marL="457200" indent="-457200">
              <a:lnSpc>
                <a:spcPct val="150000"/>
              </a:lnSpc>
              <a:buAutoNum type="arabicParenR"/>
            </a:pPr>
            <a:r>
              <a:rPr lang="en-US" sz="2000" dirty="0">
                <a:solidFill>
                  <a:srgbClr val="00529A"/>
                </a:solidFill>
                <a:latin typeface="Arial" panose="020B0604020202020204" pitchFamily="34" charset="0"/>
                <a:cs typeface="Arial" panose="020B0604020202020204" pitchFamily="34" charset="0"/>
              </a:rPr>
              <a:t>How to sell insurance</a:t>
            </a:r>
          </a:p>
          <a:p>
            <a:endParaRPr lang="en-US" sz="2000" dirty="0">
              <a:solidFill>
                <a:srgbClr val="00529A"/>
              </a:solidFill>
              <a:latin typeface="Arial" panose="020B0604020202020204" pitchFamily="34" charset="0"/>
              <a:cs typeface="Arial" panose="020B0604020202020204" pitchFamily="34" charset="0"/>
            </a:endParaRPr>
          </a:p>
        </p:txBody>
      </p:sp>
      <p:sp>
        <p:nvSpPr>
          <p:cNvPr id="3" name="Subtitle 2"/>
          <p:cNvSpPr txBox="1">
            <a:spLocks/>
          </p:cNvSpPr>
          <p:nvPr/>
        </p:nvSpPr>
        <p:spPr bwMode="auto">
          <a:xfrm>
            <a:off x="457200" y="304800"/>
            <a:ext cx="4648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Agenda</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851066" y="1182482"/>
            <a:ext cx="8303472" cy="2200847"/>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By the Numbers</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4308872"/>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fontAlgn="base">
              <a:spcBef>
                <a:spcPct val="0"/>
              </a:spcBef>
              <a:spcAft>
                <a:spcPct val="0"/>
              </a:spcAft>
              <a:defRPr/>
            </a:pPr>
            <a:endParaRPr lang="en-US" sz="2400" dirty="0">
              <a:solidFill>
                <a:srgbClr val="00529A"/>
              </a:solidFill>
            </a:endParaRP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In 2022 we handled over 5K shipments where we arranged the insurance (excluding Carrier Corp.)</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We made </a:t>
            </a:r>
            <a:r>
              <a:rPr lang="en-US" sz="2400" b="1" u="sng" dirty="0">
                <a:solidFill>
                  <a:srgbClr val="00529A"/>
                </a:solidFill>
              </a:rPr>
              <a:t>$792K margin </a:t>
            </a:r>
            <a:r>
              <a:rPr lang="en-US" sz="2400" dirty="0">
                <a:solidFill>
                  <a:srgbClr val="00529A"/>
                </a:solidFill>
              </a:rPr>
              <a:t>on those 5K shipments</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This is Commissionable!</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For 2023 we will start tracking Insurance sales monthly and sharing the details on the monthly calls</a:t>
            </a: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3236889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5257800" cy="381000"/>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Why Sell Insurance?</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905232"/>
            <a:ext cx="11049000" cy="5047536"/>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There are inherent risks involved in transportation outside of our control</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Carriers limit their liability in the event of a loss</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Client peace of mind</a:t>
            </a:r>
          </a:p>
          <a:p>
            <a:pPr marL="800100" lvl="1"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We will purchase the policy &amp; manage any claims</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Protect Aeronet from claims and lawsuits</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Additional revenue to Aeronet and commission to the sales associate</a:t>
            </a: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40036417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68517" y="374998"/>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What happens if there is no insurance?</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5047536"/>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fontAlgn="base">
              <a:lnSpc>
                <a:spcPct val="150000"/>
              </a:lnSpc>
              <a:spcBef>
                <a:spcPct val="0"/>
              </a:spcBef>
              <a:spcAft>
                <a:spcPct val="0"/>
              </a:spcAft>
              <a:defRPr/>
            </a:pPr>
            <a:r>
              <a:rPr lang="en-US" sz="2400" dirty="0">
                <a:solidFill>
                  <a:srgbClr val="00529A"/>
                </a:solidFill>
              </a:rPr>
              <a:t>Aeronet standard liability applies</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Domestic: $0.50 per </a:t>
            </a:r>
            <a:r>
              <a:rPr lang="en-US" sz="2400" dirty="0" err="1">
                <a:solidFill>
                  <a:srgbClr val="00529A"/>
                </a:solidFill>
              </a:rPr>
              <a:t>lbs</a:t>
            </a:r>
            <a:r>
              <a:rPr lang="en-US" sz="2400" dirty="0">
                <a:solidFill>
                  <a:srgbClr val="00529A"/>
                </a:solidFill>
              </a:rPr>
              <a:t> or $50.00 whichever is greater</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Ocean: $500.00 per pkg or CFU or $2.00 per kg of the gross weight of the goods affected.</a:t>
            </a:r>
          </a:p>
          <a:p>
            <a:pPr marL="800100" lvl="1"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Limited maximum of $2,500.00</a:t>
            </a: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Air: Special Drawing Rights (SDRs) 22 per kgs (Approx. USD 30 per kgs)</a:t>
            </a:r>
          </a:p>
          <a:p>
            <a:pPr marL="800100" lvl="1"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Maximum of $500.00</a:t>
            </a:r>
          </a:p>
          <a:p>
            <a:pPr marL="342900" indent="-342900" fontAlgn="base">
              <a:lnSpc>
                <a:spcPct val="150000"/>
              </a:lnSpc>
              <a:spcBef>
                <a:spcPct val="0"/>
              </a:spcBef>
              <a:spcAft>
                <a:spcPct val="0"/>
              </a:spcAft>
              <a:buFont typeface="Arial" panose="020B0604020202020204" pitchFamily="34" charset="0"/>
              <a:buChar char="•"/>
              <a:defRPr/>
            </a:pPr>
            <a:endParaRPr lang="en-US" sz="2400" dirty="0">
              <a:solidFill>
                <a:srgbClr val="00529A"/>
              </a:solidFill>
            </a:endParaRP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17839367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Who to sell insurance to?</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1219200"/>
            <a:ext cx="11049000" cy="4308872"/>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Industries – No restriction on the type of industry, but some are more applicable</a:t>
            </a:r>
          </a:p>
          <a:p>
            <a:pPr marL="800100" lvl="1"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Hi-tech/Electronics, Government, Pharma/Health Sciences</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Commodities – Temp Controlled, High Value, One of a Kind, Sensitive equipment</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LTL – Since the acquisition of Land Air by Forward Air there are less options available</a:t>
            </a:r>
          </a:p>
          <a:p>
            <a:pPr marL="800100" lvl="1"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More freight is getting squeezed into the FA network which will result in damages</a:t>
            </a: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27695399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How to sell insurance</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4308872"/>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Automatically include it as a line item in quotes (if the value is known)</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Offer as part of an alternative quote</a:t>
            </a:r>
          </a:p>
          <a:p>
            <a:pPr marL="800100" lvl="1"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Client wants attention but not willing to pay for a dedicated truck, option B could be LTL + Insurance + Tive tracker</a:t>
            </a:r>
          </a:p>
          <a:p>
            <a:pPr marL="342900" indent="-342900" fontAlgn="base">
              <a:lnSpc>
                <a:spcPct val="200000"/>
              </a:lnSpc>
              <a:spcBef>
                <a:spcPct val="0"/>
              </a:spcBef>
              <a:spcAft>
                <a:spcPct val="0"/>
              </a:spcAft>
              <a:buFont typeface="Arial" panose="020B0604020202020204" pitchFamily="34" charset="0"/>
              <a:buChar char="•"/>
              <a:defRPr/>
            </a:pPr>
            <a:r>
              <a:rPr lang="en-US" sz="2400" dirty="0">
                <a:solidFill>
                  <a:srgbClr val="00529A"/>
                </a:solidFill>
              </a:rPr>
              <a:t>Remind them of the limited liability with Aeronet if a loss/damage occurs</a:t>
            </a: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7307070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How to sell insurance</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7679025"/>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pPr marL="342900" indent="-342900" fontAlgn="base">
              <a:lnSpc>
                <a:spcPct val="150000"/>
              </a:lnSpc>
              <a:spcBef>
                <a:spcPct val="0"/>
              </a:spcBef>
              <a:spcAft>
                <a:spcPct val="0"/>
              </a:spcAft>
              <a:buFont typeface="Arial" panose="020B0604020202020204" pitchFamily="34" charset="0"/>
              <a:buChar char="•"/>
              <a:defRPr/>
            </a:pPr>
            <a:r>
              <a:rPr lang="en-US" sz="2400" dirty="0">
                <a:solidFill>
                  <a:srgbClr val="00529A"/>
                </a:solidFill>
              </a:rPr>
              <a:t>Points from Aeronet associates</a:t>
            </a:r>
          </a:p>
          <a:p>
            <a:pPr marL="342900" indent="-342900" fontAlgn="base">
              <a:lnSpc>
                <a:spcPct val="150000"/>
              </a:lnSpc>
              <a:spcBef>
                <a:spcPct val="0"/>
              </a:spcBef>
              <a:spcAft>
                <a:spcPct val="0"/>
              </a:spcAft>
              <a:buFont typeface="Arial" panose="020B0604020202020204" pitchFamily="34" charset="0"/>
              <a:buChar char="•"/>
              <a:defRPr/>
            </a:pPr>
            <a:r>
              <a:rPr lang="en-US" dirty="0"/>
              <a:t>My policy is if it is not insured by someone (e.g. shipper, consignee or Aeronet) I wouldn’t ship it. </a:t>
            </a:r>
          </a:p>
          <a:p>
            <a:pPr marL="342900" indent="-342900" fontAlgn="base">
              <a:lnSpc>
                <a:spcPct val="150000"/>
              </a:lnSpc>
              <a:spcBef>
                <a:spcPct val="0"/>
              </a:spcBef>
              <a:spcAft>
                <a:spcPct val="0"/>
              </a:spcAft>
              <a:buFont typeface="Arial" panose="020B0604020202020204" pitchFamily="34" charset="0"/>
              <a:buChar char="•"/>
              <a:defRPr/>
            </a:pPr>
            <a:r>
              <a:rPr lang="en-US" dirty="0"/>
              <a:t>For us we educate them on insurance tell them to be sure they are self insured, if not we offer insurance so they have replacement or prorated compensation on their goods.  </a:t>
            </a:r>
          </a:p>
          <a:p>
            <a:pPr marL="342900" indent="-342900" fontAlgn="base">
              <a:lnSpc>
                <a:spcPct val="150000"/>
              </a:lnSpc>
              <a:spcBef>
                <a:spcPct val="0"/>
              </a:spcBef>
              <a:spcAft>
                <a:spcPct val="0"/>
              </a:spcAft>
              <a:buFont typeface="Arial" panose="020B0604020202020204" pitchFamily="34" charset="0"/>
              <a:buChar char="•"/>
              <a:defRPr/>
            </a:pPr>
            <a:r>
              <a:rPr lang="en-US" dirty="0"/>
              <a:t>I ask the value of the goods we are handling.  When they get $50.00 min or $0.50 cents a </a:t>
            </a:r>
            <a:r>
              <a:rPr lang="en-US" dirty="0" err="1"/>
              <a:t>lb</a:t>
            </a:r>
            <a:r>
              <a:rPr lang="en-US" dirty="0"/>
              <a:t> from release liability and it was worth $50k but only weighed 200 lbs...huge loss...  that usually makes them pick insurance. </a:t>
            </a:r>
          </a:p>
          <a:p>
            <a:pPr marL="342900" indent="-342900" fontAlgn="base">
              <a:lnSpc>
                <a:spcPct val="150000"/>
              </a:lnSpc>
              <a:spcBef>
                <a:spcPct val="0"/>
              </a:spcBef>
              <a:spcAft>
                <a:spcPct val="0"/>
              </a:spcAft>
              <a:buFont typeface="Arial" panose="020B0604020202020204" pitchFamily="34" charset="0"/>
              <a:buChar char="•"/>
              <a:defRPr/>
            </a:pPr>
            <a:r>
              <a:rPr lang="en-US" dirty="0"/>
              <a:t>No surer way of losing business than when a client has a $10K loss in-transit and takes the hump when they get only a few hundred dollars back for their trouble. Regardless of whether they were offered insurance and declined it in the first place we will still be the bad guys. If they are fully compensated for the loss then we are the good guys.</a:t>
            </a:r>
          </a:p>
          <a:p>
            <a:pPr marL="342900" indent="-342900" fontAlgn="base">
              <a:lnSpc>
                <a:spcPct val="150000"/>
              </a:lnSpc>
              <a:spcBef>
                <a:spcPct val="0"/>
              </a:spcBef>
              <a:spcAft>
                <a:spcPct val="0"/>
              </a:spcAft>
              <a:buFont typeface="Arial" panose="020B0604020202020204" pitchFamily="34" charset="0"/>
              <a:buChar char="•"/>
              <a:defRPr/>
            </a:pPr>
            <a:r>
              <a:rPr lang="en-US" dirty="0"/>
              <a:t>I feel selling additional insurance coverage “always” completes a well rounded foundation sale.  </a:t>
            </a:r>
          </a:p>
          <a:p>
            <a:pPr fontAlgn="base">
              <a:lnSpc>
                <a:spcPct val="150000"/>
              </a:lnSpc>
              <a:spcBef>
                <a:spcPct val="0"/>
              </a:spcBef>
              <a:spcAft>
                <a:spcPct val="0"/>
              </a:spcAft>
              <a:defRPr/>
            </a:pPr>
            <a:endParaRPr lang="en-US" dirty="0"/>
          </a:p>
          <a:p>
            <a:pPr marL="342900" indent="-342900" fontAlgn="base">
              <a:lnSpc>
                <a:spcPct val="150000"/>
              </a:lnSpc>
              <a:spcBef>
                <a:spcPct val="0"/>
              </a:spcBef>
              <a:spcAft>
                <a:spcPct val="0"/>
              </a:spcAft>
              <a:buFont typeface="Arial" panose="020B0604020202020204" pitchFamily="34" charset="0"/>
              <a:buChar char="•"/>
              <a:defRPr/>
            </a:pPr>
            <a:endParaRPr lang="en-US" dirty="0"/>
          </a:p>
          <a:p>
            <a:pPr marL="342900" indent="-342900" fontAlgn="base">
              <a:lnSpc>
                <a:spcPct val="150000"/>
              </a:lnSpc>
              <a:spcBef>
                <a:spcPct val="0"/>
              </a:spcBef>
              <a:spcAft>
                <a:spcPct val="0"/>
              </a:spcAft>
              <a:buFont typeface="Arial" panose="020B0604020202020204" pitchFamily="34" charset="0"/>
              <a:buChar char="•"/>
              <a:defRPr/>
            </a:pPr>
            <a:endParaRPr lang="en-US" dirty="0"/>
          </a:p>
          <a:p>
            <a:pPr marL="342900" indent="-342900" fontAlgn="base">
              <a:lnSpc>
                <a:spcPct val="150000"/>
              </a:lnSpc>
              <a:spcBef>
                <a:spcPct val="0"/>
              </a:spcBef>
              <a:spcAft>
                <a:spcPct val="0"/>
              </a:spcAft>
              <a:buFont typeface="Arial" panose="020B0604020202020204" pitchFamily="34" charset="0"/>
              <a:buChar char="•"/>
              <a:defRPr/>
            </a:pPr>
            <a:endParaRPr lang="en-US" sz="2400" dirty="0">
              <a:solidFill>
                <a:srgbClr val="00529A"/>
              </a:solidFill>
            </a:endParaRPr>
          </a:p>
          <a:p>
            <a:pPr marL="342900" indent="-342900" fontAlgn="base">
              <a:lnSpc>
                <a:spcPct val="150000"/>
              </a:lnSpc>
              <a:spcBef>
                <a:spcPct val="0"/>
              </a:spcBef>
              <a:spcAft>
                <a:spcPct val="0"/>
              </a:spcAft>
              <a:buFont typeface="Arial" panose="020B0604020202020204" pitchFamily="34" charset="0"/>
              <a:buChar char="•"/>
              <a:defRPr/>
            </a:pPr>
            <a:endParaRPr lang="en-US" sz="2400" dirty="0">
              <a:solidFill>
                <a:srgbClr val="00529A"/>
              </a:solidFill>
            </a:endParaRP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24274866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457200" y="304801"/>
            <a:ext cx="6324600" cy="304767"/>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How to sell insurance</a:t>
            </a:r>
          </a:p>
        </p:txBody>
      </p:sp>
      <p:cxnSp>
        <p:nvCxnSpPr>
          <p:cNvPr id="5" name="Straight Connector 4"/>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9834" y="990600"/>
            <a:ext cx="11049000" cy="5047536"/>
          </a:xfrm>
          <a:prstGeom prst="rect">
            <a:avLst/>
          </a:prstGeom>
        </p:spPr>
        <p:txBody>
          <a:bodyPr wrap="square">
            <a:spAutoFit/>
          </a:bodyPr>
          <a:lstStyle/>
          <a:p>
            <a:pPr>
              <a:defRPr/>
            </a:pPr>
            <a:r>
              <a:rPr lang="en-US" sz="1000" dirty="0">
                <a:latin typeface="+mj-lt"/>
              </a:rPr>
              <a:t>	</a:t>
            </a:r>
            <a:endParaRPr lang="en-US" sz="2400" dirty="0">
              <a:solidFill>
                <a:srgbClr val="00529A"/>
              </a:solidFill>
            </a:endParaRPr>
          </a:p>
          <a:p>
            <a:r>
              <a:rPr lang="en-US" sz="2400" b="1" dirty="0">
                <a:solidFill>
                  <a:srgbClr val="00529A"/>
                </a:solidFill>
              </a:rPr>
              <a:t>Cargo Insurance – </a:t>
            </a:r>
            <a:r>
              <a:rPr lang="en-US" sz="2400" b="1" u="sng" dirty="0">
                <a:solidFill>
                  <a:srgbClr val="00529A"/>
                </a:solidFill>
              </a:rPr>
              <a:t>Our Cost</a:t>
            </a:r>
          </a:p>
          <a:p>
            <a:endParaRPr lang="en-US" sz="2400" dirty="0">
              <a:solidFill>
                <a:srgbClr val="00529A"/>
              </a:solidFill>
            </a:endParaRPr>
          </a:p>
          <a:p>
            <a:r>
              <a:rPr lang="en-US" sz="2400" dirty="0">
                <a:solidFill>
                  <a:srgbClr val="00529A"/>
                </a:solidFill>
              </a:rPr>
              <a:t>We have the ability to offer insurance on domestic, international air, and international ocean.</a:t>
            </a:r>
          </a:p>
          <a:p>
            <a:endParaRPr lang="en-US" sz="2400" dirty="0">
              <a:solidFill>
                <a:srgbClr val="00529A"/>
              </a:solidFill>
            </a:endParaRPr>
          </a:p>
          <a:p>
            <a:r>
              <a:rPr lang="en-US" sz="2400" u="sng" dirty="0">
                <a:solidFill>
                  <a:srgbClr val="00529A"/>
                </a:solidFill>
              </a:rPr>
              <a:t>USA/Canada to the world: </a:t>
            </a:r>
            <a:r>
              <a:rPr lang="en-US" sz="2400" dirty="0">
                <a:solidFill>
                  <a:srgbClr val="00529A"/>
                </a:solidFill>
              </a:rPr>
              <a:t>           </a:t>
            </a:r>
          </a:p>
          <a:p>
            <a:r>
              <a:rPr lang="en-US" sz="2400" dirty="0">
                <a:solidFill>
                  <a:srgbClr val="00529A"/>
                </a:solidFill>
              </a:rPr>
              <a:t>- Ocean - $0.135 per $100 value	</a:t>
            </a:r>
          </a:p>
          <a:p>
            <a:r>
              <a:rPr lang="en-US" sz="2400" dirty="0">
                <a:solidFill>
                  <a:srgbClr val="00529A"/>
                </a:solidFill>
              </a:rPr>
              <a:t>- Air - $0.044 per $100 value</a:t>
            </a:r>
          </a:p>
          <a:p>
            <a:r>
              <a:rPr lang="en-US" sz="2400" dirty="0">
                <a:solidFill>
                  <a:srgbClr val="00529A"/>
                </a:solidFill>
              </a:rPr>
              <a:t>                	</a:t>
            </a:r>
          </a:p>
          <a:p>
            <a:r>
              <a:rPr lang="en-US" sz="2400" dirty="0">
                <a:solidFill>
                  <a:srgbClr val="00529A"/>
                </a:solidFill>
              </a:rPr>
              <a:t>Domestic: $.055 per $100 value </a:t>
            </a:r>
          </a:p>
          <a:p>
            <a:endParaRPr lang="en-US" sz="2400" dirty="0">
              <a:solidFill>
                <a:srgbClr val="00529A"/>
              </a:solidFill>
            </a:endParaRPr>
          </a:p>
          <a:p>
            <a:r>
              <a:rPr lang="en-US" sz="2400" dirty="0">
                <a:solidFill>
                  <a:srgbClr val="00529A"/>
                </a:solidFill>
              </a:rPr>
              <a:t>Full insurance for warehouse services is a separate discussion       	</a:t>
            </a:r>
          </a:p>
          <a:p>
            <a:pPr fontAlgn="base">
              <a:spcBef>
                <a:spcPct val="0"/>
              </a:spcBef>
              <a:spcAft>
                <a:spcPct val="0"/>
              </a:spcAft>
              <a:defRPr/>
            </a:pPr>
            <a:endParaRPr lang="en-US" sz="2400" dirty="0">
              <a:solidFill>
                <a:srgbClr val="00529A"/>
              </a:solidFill>
            </a:endParaRPr>
          </a:p>
        </p:txBody>
      </p:sp>
    </p:spTree>
    <p:extLst>
      <p:ext uri="{BB962C8B-B14F-4D97-AF65-F5344CB8AC3E}">
        <p14:creationId xmlns:p14="http://schemas.microsoft.com/office/powerpoint/2010/main" val="1915872900"/>
      </p:ext>
    </p:extLst>
  </p:cSld>
  <p:clrMapOvr>
    <a:masterClrMapping/>
  </p:clrMapOvr>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RONE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18882</TotalTime>
  <Words>826</Words>
  <Application>Microsoft Office PowerPoint</Application>
  <PresentationFormat>Widescreen</PresentationFormat>
  <Paragraphs>100</Paragraphs>
  <Slides>13</Slides>
  <Notes>11</Notes>
  <HiddenSlides>0</HiddenSlides>
  <MMClips>0</MMClips>
  <ScaleCrop>false</ScaleCrop>
  <HeadingPairs>
    <vt:vector size="8" baseType="variant">
      <vt:variant>
        <vt:lpstr>Fonts Used</vt:lpstr>
      </vt:variant>
      <vt:variant>
        <vt:i4>3</vt:i4>
      </vt:variant>
      <vt:variant>
        <vt:lpstr>Theme</vt:lpstr>
      </vt:variant>
      <vt:variant>
        <vt:i4>9</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Century Gothic</vt:lpstr>
      <vt:lpstr>3_Office Theme</vt:lpstr>
      <vt:lpstr>AERONET PPT Template</vt:lpstr>
      <vt:lpstr>4_Office Theme</vt:lpstr>
      <vt:lpstr>5_Office Theme</vt:lpstr>
      <vt:lpstr>6_Office Theme</vt:lpstr>
      <vt:lpstr>7_Office Theme</vt:lpstr>
      <vt:lpstr>8_Office Theme</vt:lpstr>
      <vt:lpstr>9_Office Theme</vt:lpstr>
      <vt:lpstr>10_Office Theme</vt:lpstr>
      <vt:lpstr>Adobe Acrobat Document</vt:lpstr>
      <vt:lpstr>Aeronet SME – selling cargo insurance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Aeronet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grunata</dc:creator>
  <cp:lastModifiedBy>Paul Holman</cp:lastModifiedBy>
  <cp:revision>597</cp:revision>
  <cp:lastPrinted>2020-06-11T18:59:43Z</cp:lastPrinted>
  <dcterms:created xsi:type="dcterms:W3CDTF">2013-06-06T16:05:26Z</dcterms:created>
  <dcterms:modified xsi:type="dcterms:W3CDTF">2023-03-13T18:40:56Z</dcterms:modified>
</cp:coreProperties>
</file>