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</p:sldMasterIdLst>
  <p:notesMasterIdLst>
    <p:notesMasterId r:id="rId19"/>
  </p:notesMasterIdLst>
  <p:sldIdLst>
    <p:sldId id="297" r:id="rId10"/>
    <p:sldId id="293" r:id="rId11"/>
    <p:sldId id="298" r:id="rId12"/>
    <p:sldId id="299" r:id="rId13"/>
    <p:sldId id="300" r:id="rId14"/>
    <p:sldId id="301" r:id="rId15"/>
    <p:sldId id="302" r:id="rId16"/>
    <p:sldId id="303" r:id="rId17"/>
    <p:sldId id="30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A"/>
    <a:srgbClr val="15A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0" autoAdjust="0"/>
    <p:restoredTop sz="95290" autoAdjust="0"/>
  </p:normalViewPr>
  <p:slideViewPr>
    <p:cSldViewPr>
      <p:cViewPr varScale="1">
        <p:scale>
          <a:sx n="106" d="100"/>
          <a:sy n="106" d="100"/>
        </p:scale>
        <p:origin x="144" y="17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AE8DD09-58CA-4C82-B9AA-6F18E056F023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07C23A8-AF53-4865-9711-6AE75E804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2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1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3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8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5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6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23A8-AF53-4865-9711-6AE75E8041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32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9639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895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8076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687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206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262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069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3763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207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71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82876"/>
            <a:ext cx="1676400" cy="1286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1E9E-6EF6-4DF9-AD45-E2D24711E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A8466-E785-4C2D-B628-6B6DCF694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82876"/>
            <a:ext cx="1676400" cy="12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pop3.siteserver.net/Main/frmReadMail_Attachment.aspx?folder=MiiiCasa.com&amp;uid=25&amp;partid=10&amp;filename=photo+5.JPG&amp;user=Nathan&amp;mapped=False&amp;fullImage=480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mondom@primedeliverylax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www.speakinglogistic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aeronet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aeron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76601"/>
            <a:ext cx="10363200" cy="24923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Aeronet SME - asset recovery</a:t>
            </a:r>
            <a:b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david</a:t>
            </a: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adams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568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Introduction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1001917"/>
            <a:ext cx="11049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529A"/>
                </a:solidFill>
              </a:rPr>
              <a:t>Definition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29A"/>
                </a:solidFill>
              </a:rPr>
              <a:t>The recovery and return (or disposal) of equipment owned or recently purchased by a company. The service usually involves packaging, inventory and transportation. Asset recovery services are often used to redeploy assets or collect end-of-lease equipment. Projects may need one or all of the following services – standard packaging, custom crates, chain of custody requirements, on-site or off-site packaging, temporary storage, barcode scanning, recycling, or even hard drive wiping.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529A"/>
                </a:solidFill>
              </a:rPr>
              <a:t>Industries that use Asset Recovery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Computer/Network Hardware companies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Equipment leasing companies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Retail Stores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Financial Institutions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Liquidators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29A"/>
                </a:solidFill>
              </a:rPr>
              <a:t>Data Centers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397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Examples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834" y="990600"/>
            <a:ext cx="11049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529A"/>
                </a:solidFill>
              </a:rPr>
              <a:t>Situations that might call for Asset Recovery services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529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529A"/>
                </a:solidFill>
              </a:rPr>
              <a:t>Pickup, package and …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Return hardware equipment from data centers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Return leased computer equipment (e.g. school districts)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Return Point of Sale (</a:t>
            </a:r>
            <a:r>
              <a:rPr lang="en-US" sz="2400" dirty="0" err="1">
                <a:solidFill>
                  <a:srgbClr val="00529A"/>
                </a:solidFill>
              </a:rPr>
              <a:t>PoS</a:t>
            </a:r>
            <a:r>
              <a:rPr lang="en-US" sz="2400" dirty="0">
                <a:solidFill>
                  <a:srgbClr val="00529A"/>
                </a:solidFill>
              </a:rPr>
              <a:t>) systems from retail stores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Return Computer equipment from bank branches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Move medical equipment to another location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A"/>
                </a:solidFill>
              </a:rPr>
              <a:t>Move retail store fixtures to another location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17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Transportation Packaging Requirements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844991"/>
            <a:ext cx="11049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An example of one company’s requirements:-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Each piece of equipment will be bubble-wrapped (using 1” bubble) with a minimum of three layers of bubble wrap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Wrapped equipment will then be placed in double walled (275 pound burst strength) boxes with the appropriate amount of packaging material (bubble-wrap, paper) to keep the equipment from moving in the box while in transit.  (Please refrain from using Styrofoam peanuts of pieces).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Double tape the boxes when closing them up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Boxes will then be placed on a wood pallet?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Boxes should have at least 2 bands securing majority of boxes to the pallets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r>
              <a:rPr lang="en-US" sz="2000" dirty="0">
                <a:solidFill>
                  <a:srgbClr val="00529A"/>
                </a:solidFill>
              </a:rPr>
              <a:t>The pallet should be completely shrink-wrapped a minimum of 4 times around the exterior of the pallet ensuring no cardboard is left unwrapped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arenR"/>
              <a:defRPr/>
            </a:pP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998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Packing Service Level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834" y="990600"/>
            <a:ext cx="1104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29A"/>
                </a:solidFill>
              </a:rPr>
              <a:t>Level 1 Packing – Stack and Band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29A"/>
                </a:solidFill>
              </a:rPr>
              <a:t>Asset(s) to be stacked , corner board protection added, stretch wrapped and banded to a pallet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  <p:pic>
        <p:nvPicPr>
          <p:cNvPr id="1026" name="Picture 2" descr="leve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4745"/>
            <a:ext cx="3810000" cy="21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91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68147"/>
            <a:ext cx="2514600" cy="23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7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Packing Service Level 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834" y="990600"/>
            <a:ext cx="1104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29A"/>
                </a:solidFill>
              </a:rPr>
              <a:t>Level 2 Packing – Anti-Static Bubble Wrap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29A"/>
                </a:solidFill>
              </a:rPr>
              <a:t>Asset(s) to be individually wrapped in anti-static bubble, placed inside a double wall corrugated container and banded to a pallet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  <p:pic>
        <p:nvPicPr>
          <p:cNvPr id="2050" name="Picture 2" descr="Level 2 P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5" y="308079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evel 2 Pack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8079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765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525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Packing Service Level 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834" y="990600"/>
            <a:ext cx="1104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529A"/>
                </a:solidFill>
              </a:rPr>
              <a:t>Level 3 Packing – Custom Wood Crating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29A"/>
                </a:solidFill>
              </a:rPr>
              <a:t>Asset(s) to be individually bubble wrapped with anti-static and placed in a custom-made wood crate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  <p:pic>
        <p:nvPicPr>
          <p:cNvPr id="3074" name="Picture 2" descr="Spectra Crate Pac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268146"/>
            <a:ext cx="3186525" cy="21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theimg" descr="http://pop3.siteserver.net/Main/frmReadMail_Attachment.aspx?folder=MiiiCasa.com&amp;uid=25&amp;partid=10&amp;filename=photo+5.JPG&amp;user=Nathan&amp;mapped=False&amp;fullImage=4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29103"/>
          <a:stretch>
            <a:fillRect/>
          </a:stretch>
        </p:blipFill>
        <p:spPr bwMode="auto">
          <a:xfrm>
            <a:off x="6032249" y="3268146"/>
            <a:ext cx="3096944" cy="21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799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304801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rgbClr val="00529A"/>
                </a:solidFill>
                <a:latin typeface="Century Gothic" panose="020B0502020202020204" pitchFamily="34" charset="0"/>
                <a:cs typeface="Arial" charset="0"/>
              </a:rPr>
              <a:t>Packaging Provider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552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6089" y="1143000"/>
            <a:ext cx="11049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</a:rPr>
              <a:t>	</a:t>
            </a: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Prime Delivery Systems, Inc.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Contact: Armando Monson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Email: </a:t>
            </a:r>
            <a:r>
              <a:rPr lang="en-US" sz="2000" dirty="0">
                <a:solidFill>
                  <a:srgbClr val="00529A"/>
                </a:solidFill>
                <a:hlinkClick r:id="rId3"/>
              </a:rPr>
              <a:t>armondom@primedeliverylax.com</a:t>
            </a: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Cell: 310-562-2090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529A"/>
                </a:solidFill>
              </a:rPr>
              <a:t>Website: primedeliverysystems.com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5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39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B989C9-90FD-48CC-A618-97C71DD9EB5F}"/>
              </a:ext>
            </a:extLst>
          </p:cNvPr>
          <p:cNvGrpSpPr/>
          <p:nvPr/>
        </p:nvGrpSpPr>
        <p:grpSpPr>
          <a:xfrm>
            <a:off x="2432806" y="3429000"/>
            <a:ext cx="7317822" cy="2235344"/>
            <a:chOff x="1676398" y="2799787"/>
            <a:chExt cx="8763000" cy="2676796"/>
          </a:xfrm>
        </p:grpSpPr>
        <p:sp>
          <p:nvSpPr>
            <p:cNvPr id="11" name="TextBox 10"/>
            <p:cNvSpPr txBox="1"/>
            <p:nvPr/>
          </p:nvSpPr>
          <p:spPr>
            <a:xfrm>
              <a:off x="1676398" y="2799787"/>
              <a:ext cx="87630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 with Us:</a:t>
              </a:r>
            </a:p>
          </p:txBody>
        </p:sp>
        <p:pic>
          <p:nvPicPr>
            <p:cNvPr id="2" name="Picture 1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674" y="4849440"/>
              <a:ext cx="2289327" cy="627143"/>
            </a:xfrm>
            <a:prstGeom prst="rect">
              <a:avLst/>
            </a:prstGeom>
          </p:spPr>
        </p:pic>
        <p:pic>
          <p:nvPicPr>
            <p:cNvPr id="4" name="Graphic 3">
              <a:hlinkClick r:id="rId4"/>
              <a:extLst>
                <a:ext uri="{FF2B5EF4-FFF2-40B4-BE49-F238E27FC236}">
                  <a16:creationId xmlns:a16="http://schemas.microsoft.com/office/drawing/2014/main" id="{DEAD7066-BB9C-47BC-B95C-C5F61C32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19104" y="3377121"/>
              <a:ext cx="2753791" cy="280479"/>
            </a:xfrm>
            <a:prstGeom prst="rect">
              <a:avLst/>
            </a:prstGeom>
          </p:spPr>
        </p:pic>
        <p:pic>
          <p:nvPicPr>
            <p:cNvPr id="6" name="Picture 5">
              <a:hlinkClick r:id="rId6"/>
              <a:extLst>
                <a:ext uri="{FF2B5EF4-FFF2-40B4-BE49-F238E27FC236}">
                  <a16:creationId xmlns:a16="http://schemas.microsoft.com/office/drawing/2014/main" id="{C9C14CAD-CAF0-4EAA-A1B2-DF5042F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484" y="4018843"/>
              <a:ext cx="1584829" cy="46935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1931E3-53C7-46F5-B072-991E9A953DDC}"/>
              </a:ext>
            </a:extLst>
          </p:cNvPr>
          <p:cNvGrpSpPr/>
          <p:nvPr/>
        </p:nvGrpSpPr>
        <p:grpSpPr>
          <a:xfrm>
            <a:off x="0" y="1075446"/>
            <a:ext cx="12192000" cy="1769574"/>
            <a:chOff x="0" y="489466"/>
            <a:chExt cx="12192000" cy="1769574"/>
          </a:xfrm>
        </p:grpSpPr>
        <p:sp>
          <p:nvSpPr>
            <p:cNvPr id="14" name="Subtitle 2"/>
            <p:cNvSpPr txBox="1">
              <a:spLocks/>
            </p:cNvSpPr>
            <p:nvPr/>
          </p:nvSpPr>
          <p:spPr bwMode="auto">
            <a:xfrm>
              <a:off x="0" y="489466"/>
              <a:ext cx="1219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4800" i="1" dirty="0">
                  <a:solidFill>
                    <a:srgbClr val="0052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18210-941E-42FB-95FA-325CEAB19B55}"/>
                </a:ext>
              </a:extLst>
            </p:cNvPr>
            <p:cNvSpPr txBox="1"/>
            <p:nvPr/>
          </p:nvSpPr>
          <p:spPr>
            <a:xfrm>
              <a:off x="1710217" y="1612709"/>
              <a:ext cx="876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52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David Adams</a:t>
              </a:r>
            </a:p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Office: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(310) 787-6960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Mobile: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(805) 407-5700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|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DAdams@Aeronet.com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9D419D-2CFC-48A0-AA05-AEB23D840517}"/>
              </a:ext>
            </a:extLst>
          </p:cNvPr>
          <p:cNvCxnSpPr/>
          <p:nvPr/>
        </p:nvCxnSpPr>
        <p:spPr>
          <a:xfrm>
            <a:off x="1214917" y="3048000"/>
            <a:ext cx="975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128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NE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18461</TotalTime>
  <Words>479</Words>
  <Application>Microsoft Office PowerPoint</Application>
  <PresentationFormat>Widescreen</PresentationFormat>
  <Paragraphs>70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Century Gothic</vt:lpstr>
      <vt:lpstr>3_Office Theme</vt:lpstr>
      <vt:lpstr>AERONET PPT Template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Aeronet SME - asset recovery - david adams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Aeronet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grunata</dc:creator>
  <cp:lastModifiedBy>Paul Holman</cp:lastModifiedBy>
  <cp:revision>578</cp:revision>
  <cp:lastPrinted>2020-06-11T18:59:43Z</cp:lastPrinted>
  <dcterms:created xsi:type="dcterms:W3CDTF">2013-06-06T16:05:26Z</dcterms:created>
  <dcterms:modified xsi:type="dcterms:W3CDTF">2022-12-06T16:43:32Z</dcterms:modified>
</cp:coreProperties>
</file>