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0" r:id="rId2"/>
    <p:sldId id="261" r:id="rId3"/>
    <p:sldId id="264" r:id="rId4"/>
    <p:sldId id="262" r:id="rId5"/>
    <p:sldId id="265" r:id="rId6"/>
    <p:sldId id="266" r:id="rId7"/>
    <p:sldId id="258" r:id="rId8"/>
    <p:sldId id="259" r:id="rId9"/>
  </p:sldIdLst>
  <p:sldSz cx="12192000" cy="6858000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AOL Shipments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908</c:v>
                </c:pt>
                <c:pt idx="1">
                  <c:v>1001</c:v>
                </c:pt>
                <c:pt idx="2">
                  <c:v>1158</c:v>
                </c:pt>
                <c:pt idx="3">
                  <c:v>1071</c:v>
                </c:pt>
                <c:pt idx="4">
                  <c:v>1104</c:v>
                </c:pt>
                <c:pt idx="5">
                  <c:v>1254</c:v>
                </c:pt>
                <c:pt idx="6">
                  <c:v>1202</c:v>
                </c:pt>
                <c:pt idx="7">
                  <c:v>1511</c:v>
                </c:pt>
                <c:pt idx="8">
                  <c:v>952</c:v>
                </c:pt>
                <c:pt idx="9">
                  <c:v>1056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A-43A0-A9B4-B60BE007F3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8562104"/>
        <c:axId val="258562432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% of shpts via AOL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Sheet1!$A$2:$A$11</c:f>
              <c:strCache>
                <c:ptCount val="10"/>
                <c:pt idx="0">
                  <c:v>Jan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Aug</c:v>
                </c:pt>
                <c:pt idx="8">
                  <c:v>Sep</c:v>
                </c:pt>
                <c:pt idx="9">
                  <c:v>Oct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0.10199999999999999</c:v>
                </c:pt>
                <c:pt idx="1">
                  <c:v>0.108</c:v>
                </c:pt>
                <c:pt idx="2">
                  <c:v>9.9000000000000005E-2</c:v>
                </c:pt>
                <c:pt idx="3">
                  <c:v>0.10349999999999999</c:v>
                </c:pt>
                <c:pt idx="4">
                  <c:v>9.2999999999999999E-2</c:v>
                </c:pt>
                <c:pt idx="5">
                  <c:v>0.1047</c:v>
                </c:pt>
                <c:pt idx="6">
                  <c:v>0.1021</c:v>
                </c:pt>
                <c:pt idx="7">
                  <c:v>0.1195</c:v>
                </c:pt>
                <c:pt idx="8">
                  <c:v>8.3199999999999996E-2</c:v>
                </c:pt>
                <c:pt idx="9">
                  <c:v>8.6999999999999994E-2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84A-43A0-A9B4-B60BE007F3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2856152"/>
        <c:axId val="572858120"/>
      </c:lineChart>
      <c:catAx>
        <c:axId val="258562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562432"/>
        <c:crosses val="autoZero"/>
        <c:auto val="1"/>
        <c:lblAlgn val="ctr"/>
        <c:lblOffset val="100"/>
        <c:noMultiLvlLbl val="0"/>
      </c:catAx>
      <c:valAx>
        <c:axId val="2585624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Number</a:t>
                </a:r>
                <a:r>
                  <a:rPr lang="en-US" baseline="0" dirty="0" smtClean="0"/>
                  <a:t> of AOL Shipments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9.9502487562189053E-3"/>
              <c:y val="0.23027607605276493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562104"/>
        <c:crosses val="autoZero"/>
        <c:crossBetween val="between"/>
      </c:valAx>
      <c:valAx>
        <c:axId val="572858120"/>
        <c:scaling>
          <c:orientation val="minMax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%</a:t>
                </a:r>
                <a:r>
                  <a:rPr lang="en-US" baseline="0" dirty="0" smtClean="0"/>
                  <a:t> of AOL Shipments</a:t>
                </a:r>
                <a:endParaRPr lang="en-US" dirty="0"/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2856152"/>
        <c:crosses val="max"/>
        <c:crossBetween val="between"/>
      </c:valAx>
      <c:catAx>
        <c:axId val="57285615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7285812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466434"/>
          </a:xfrm>
          <a:prstGeom prst="rect">
            <a:avLst/>
          </a:prstGeom>
        </p:spPr>
        <p:txBody>
          <a:bodyPr vert="horz" lIns="92446" tIns="46223" rIns="92446" bIns="46223" rtlCol="0"/>
          <a:lstStyle>
            <a:lvl1pPr algn="r">
              <a:defRPr sz="1200"/>
            </a:lvl1pPr>
          </a:lstStyle>
          <a:p>
            <a:fld id="{5F35A796-572A-4F60-97C5-FA811CE13A74}" type="datetimeFigureOut">
              <a:rPr lang="en-US" smtClean="0"/>
              <a:t>11/8/2022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540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46" tIns="46223" rIns="92446" bIns="4622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473892"/>
            <a:ext cx="5505450" cy="3660458"/>
          </a:xfrm>
          <a:prstGeom prst="rect">
            <a:avLst/>
          </a:prstGeom>
        </p:spPr>
        <p:txBody>
          <a:bodyPr vert="horz" lIns="92446" tIns="46223" rIns="92446" bIns="46223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8829967"/>
            <a:ext cx="2982119" cy="466433"/>
          </a:xfrm>
          <a:prstGeom prst="rect">
            <a:avLst/>
          </a:prstGeom>
        </p:spPr>
        <p:txBody>
          <a:bodyPr vert="horz" lIns="92446" tIns="46223" rIns="92446" bIns="46223" rtlCol="0" anchor="b"/>
          <a:lstStyle>
            <a:lvl1pPr algn="r">
              <a:defRPr sz="1200"/>
            </a:lvl1pPr>
          </a:lstStyle>
          <a:p>
            <a:fld id="{650D8931-68EC-4265-9D9F-625881D2BD7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47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3" y="709613"/>
            <a:ext cx="6300787" cy="35448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0426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3" y="709613"/>
            <a:ext cx="6300787" cy="35448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85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3" y="709613"/>
            <a:ext cx="6300787" cy="35448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23A8-AF53-4865-9711-6AE75E80411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565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3" y="709613"/>
            <a:ext cx="6300787" cy="35448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4458">
              <a:defRPr/>
            </a:pPr>
            <a:fld id="{207C23A8-AF53-4865-9711-6AE75E804115}" type="slidenum">
              <a:rPr lang="en-US" sz="1300">
                <a:solidFill>
                  <a:prstClr val="black"/>
                </a:solidFill>
                <a:latin typeface="Calibri"/>
              </a:rPr>
              <a:pPr defTabSz="924458">
                <a:defRPr/>
              </a:pPr>
              <a:t>7</a:t>
            </a:fld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38094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66713" y="709613"/>
            <a:ext cx="6300787" cy="35448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24458">
              <a:defRPr/>
            </a:pPr>
            <a:fld id="{207C23A8-AF53-4865-9711-6AE75E804115}" type="slidenum">
              <a:rPr lang="en-US" sz="1300">
                <a:solidFill>
                  <a:prstClr val="black"/>
                </a:solidFill>
                <a:latin typeface="Calibri"/>
              </a:rPr>
              <a:pPr defTabSz="924458">
                <a:defRPr/>
              </a:pPr>
              <a:t>8</a:t>
            </a:fld>
            <a:endParaRPr lang="en-US" sz="1300" dirty="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2787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42684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2812353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3702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33766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770461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963970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1989831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480608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85195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704459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748737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61E9E-6EF6-4DF9-AD45-E2D24711EC2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11/8/2022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CA8466-E785-4C2D-B628-6B6DCF694CA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4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0557" y="1306775"/>
            <a:ext cx="7841443" cy="2455566"/>
          </a:xfrm>
          <a:prstGeom prst="rect">
            <a:avLst/>
          </a:prstGeom>
        </p:spPr>
      </p:pic>
      <p:grpSp>
        <p:nvGrpSpPr>
          <p:cNvPr id="9" name="Group 8"/>
          <p:cNvGrpSpPr/>
          <p:nvPr/>
        </p:nvGrpSpPr>
        <p:grpSpPr>
          <a:xfrm>
            <a:off x="381000" y="1306775"/>
            <a:ext cx="3490886" cy="1614806"/>
            <a:chOff x="381000" y="1840175"/>
            <a:chExt cx="3490886" cy="1614806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81000" y="1840175"/>
              <a:ext cx="3490886" cy="914400"/>
            </a:xfrm>
            <a:prstGeom prst="rect">
              <a:avLst/>
            </a:prstGeom>
          </p:spPr>
        </p:pic>
        <p:sp>
          <p:nvSpPr>
            <p:cNvPr id="8" name="Subtitle 2"/>
            <p:cNvSpPr txBox="1">
              <a:spLocks/>
            </p:cNvSpPr>
            <p:nvPr/>
          </p:nvSpPr>
          <p:spPr bwMode="auto">
            <a:xfrm>
              <a:off x="1828800" y="3067958"/>
              <a:ext cx="1905000" cy="3870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b"/>
            <a:lstStyle/>
            <a:p>
              <a:pPr marL="342900" indent="-342900" algn="r">
                <a:spcBef>
                  <a:spcPct val="20000"/>
                </a:spcBef>
              </a:pPr>
              <a:r>
                <a:rPr lang="en-US" sz="1200" i="1" dirty="0">
                  <a:solidFill>
                    <a:srgbClr val="00529A"/>
                  </a:solidFill>
                  <a:latin typeface="Century Gothic" panose="020B0502020202020204" pitchFamily="34" charset="0"/>
                  <a:cs typeface="Arial" charset="0"/>
                </a:rPr>
                <a:t>We Make It Happen</a:t>
              </a:r>
            </a:p>
            <a:p>
              <a:pPr marL="342900" indent="-342900" algn="r">
                <a:spcBef>
                  <a:spcPct val="20000"/>
                </a:spcBef>
              </a:pPr>
              <a:r>
                <a:rPr lang="en-US" sz="1200" i="1" dirty="0">
                  <a:solidFill>
                    <a:srgbClr val="00529A"/>
                  </a:solidFill>
                  <a:latin typeface="Century Gothic" panose="020B0502020202020204" pitchFamily="34" charset="0"/>
                  <a:cs typeface="Arial" charset="0"/>
                </a:rPr>
                <a:t>One Shipment at a Time</a:t>
              </a:r>
              <a:r>
                <a:rPr lang="en-US" sz="1200" i="1" baseline="30000" dirty="0">
                  <a:solidFill>
                    <a:srgbClr val="00529A"/>
                  </a:solidFill>
                  <a:latin typeface="Century Gothic" panose="020B0502020202020204" pitchFamily="34" charset="0"/>
                  <a:cs typeface="Arial" charset="0"/>
                </a:rPr>
                <a:t>®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191000" y="4617515"/>
            <a:ext cx="5410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Aerotrac Online (AOL)</a:t>
            </a:r>
          </a:p>
          <a:p>
            <a:r>
              <a:rPr lang="en-US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- SME Presentation </a:t>
            </a:r>
            <a:endParaRPr lang="en-US" sz="2400" b="1" i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1600200" y="2438400"/>
            <a:ext cx="21336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786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57200" y="2200426"/>
            <a:ext cx="10668000" cy="2569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Understanding AOL’s capabilities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Navigating through the client AOL set-up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r>
              <a:rPr lang="en-US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Benefits to a client and Aeronet</a:t>
            </a:r>
          </a:p>
          <a:p>
            <a:pPr marL="342900" indent="-342900">
              <a:lnSpc>
                <a:spcPct val="200000"/>
              </a:lnSpc>
              <a:spcAft>
                <a:spcPts val="1000"/>
              </a:spcAft>
              <a:buBlip>
                <a:blip r:embed="rId3"/>
              </a:buBlip>
            </a:pPr>
            <a:endParaRPr lang="en-US" sz="17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57150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Today’s Objectives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29275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/>
          <p:cNvSpPr txBox="1">
            <a:spLocks/>
          </p:cNvSpPr>
          <p:nvPr/>
        </p:nvSpPr>
        <p:spPr bwMode="auto">
          <a:xfrm>
            <a:off x="457200" y="304800"/>
            <a:ext cx="65532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Aerotrac</a:t>
            </a:r>
            <a:r>
              <a:rPr lang="en-US" sz="2400" i="1" dirty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Online 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567763" y="1144878"/>
            <a:ext cx="9310356" cy="4492537"/>
            <a:chOff x="622146" y="2159958"/>
            <a:chExt cx="7590710" cy="2058333"/>
          </a:xfrm>
        </p:grpSpPr>
        <p:sp>
          <p:nvSpPr>
            <p:cNvPr id="21" name="object 11"/>
            <p:cNvSpPr txBox="1"/>
            <p:nvPr/>
          </p:nvSpPr>
          <p:spPr>
            <a:xfrm>
              <a:off x="656344" y="2159958"/>
              <a:ext cx="7556512" cy="676863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ct val="150000"/>
                </a:lnSpc>
              </a:pPr>
              <a:r>
                <a:rPr lang="en-US" sz="1600" spc="-5" dirty="0" smtClean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Aerotrac Online (AOL) </a:t>
              </a:r>
              <a:r>
                <a:rPr lang="en-US" sz="1600" spc="-5" dirty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allows </a:t>
              </a:r>
              <a:r>
                <a:rPr lang="en-US" sz="1600" spc="-5" dirty="0" smtClean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our clients </a:t>
              </a:r>
              <a:r>
                <a:rPr lang="en-US" sz="1600" spc="-5" dirty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 place orders, as well as create and track all of </a:t>
              </a:r>
              <a:r>
                <a:rPr lang="en-US" sz="1600" spc="-5" dirty="0" smtClean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their </a:t>
              </a:r>
              <a:r>
                <a:rPr lang="en-US" sz="1600" spc="-5" dirty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shipments, from </a:t>
              </a:r>
              <a:r>
                <a:rPr lang="en-US" sz="1600" spc="-5" dirty="0" smtClean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their computer. </a:t>
              </a:r>
            </a:p>
            <a:p>
              <a:pPr marL="12700">
                <a:lnSpc>
                  <a:spcPct val="150000"/>
                </a:lnSpc>
              </a:pPr>
              <a:r>
                <a:rPr lang="en-US" sz="1600" spc="-5" dirty="0" smtClean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Aerotrac’s </a:t>
              </a:r>
              <a:r>
                <a:rPr lang="en-US" sz="1600" spc="-5" dirty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ease-of-use functionality optimizes the entire process, and keeps </a:t>
              </a:r>
              <a:r>
                <a:rPr lang="en-US" sz="1600" spc="-5" dirty="0" smtClean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our clients up-to-date </a:t>
              </a:r>
              <a:r>
                <a:rPr lang="en-US" sz="1600" spc="-5" dirty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by placing all of the important information directly at </a:t>
              </a:r>
              <a:r>
                <a:rPr lang="en-US" sz="1600" spc="-5" dirty="0" smtClean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their fingertips</a:t>
              </a:r>
              <a:r>
                <a:rPr lang="en-US" sz="1600" spc="-5" dirty="0">
                  <a:solidFill>
                    <a:srgbClr val="41404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Text Box 13"/>
            <p:cNvSpPr txBox="1">
              <a:spLocks noChangeArrowheads="1"/>
            </p:cNvSpPr>
            <p:nvPr/>
          </p:nvSpPr>
          <p:spPr bwMode="auto">
            <a:xfrm>
              <a:off x="622146" y="2880928"/>
              <a:ext cx="7161618" cy="13373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numCol="1" anchor="ctr">
              <a:spAutoFit/>
            </a:bodyPr>
            <a:lstStyle/>
            <a:p>
              <a:pPr marL="234950" indent="-234950">
                <a:lnSpc>
                  <a:spcPct val="200000"/>
                </a:lnSpc>
                <a:spcAft>
                  <a:spcPts val="200"/>
                </a:spcAft>
                <a:buSzPct val="125000"/>
                <a:buBlip>
                  <a:blip r:embed="rId2"/>
                </a:buBlip>
              </a:pPr>
              <a:r>
                <a:rPr lang="en-US" sz="1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Online </a:t>
              </a:r>
              <a:r>
                <a:rPr lang="en-US" sz="15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Tracking and Full Visibility</a:t>
              </a:r>
            </a:p>
            <a:p>
              <a:pPr marL="234950" indent="-234950">
                <a:lnSpc>
                  <a:spcPct val="200000"/>
                </a:lnSpc>
                <a:spcAft>
                  <a:spcPts val="200"/>
                </a:spcAft>
                <a:buSzPct val="125000"/>
                <a:buBlip>
                  <a:blip r:embed="rId2"/>
                </a:buBlip>
              </a:pPr>
              <a:r>
                <a:rPr lang="en-US" sz="15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Ready-to-Print Documentation</a:t>
              </a:r>
            </a:p>
            <a:p>
              <a:pPr marL="234950" indent="-234950">
                <a:lnSpc>
                  <a:spcPct val="200000"/>
                </a:lnSpc>
                <a:spcAft>
                  <a:spcPts val="200"/>
                </a:spcAft>
                <a:buSzPct val="125000"/>
                <a:buBlip>
                  <a:blip r:embed="rId2"/>
                </a:buBlip>
              </a:pPr>
              <a:r>
                <a:rPr lang="en-US" sz="15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Critical Status Updates and </a:t>
              </a:r>
              <a:r>
                <a:rPr lang="en-US" sz="1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Milestones</a:t>
              </a:r>
            </a:p>
            <a:p>
              <a:pPr marL="234950" indent="-234950">
                <a:lnSpc>
                  <a:spcPct val="200000"/>
                </a:lnSpc>
                <a:spcAft>
                  <a:spcPts val="200"/>
                </a:spcAft>
                <a:buSzPct val="125000"/>
                <a:buBlip>
                  <a:blip r:embed="rId2"/>
                </a:buBlip>
              </a:pPr>
              <a:r>
                <a:rPr lang="en-US" sz="1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Customizable Dashboard</a:t>
              </a:r>
            </a:p>
            <a:p>
              <a:pPr marL="234950" indent="-234950">
                <a:lnSpc>
                  <a:spcPct val="200000"/>
                </a:lnSpc>
                <a:spcAft>
                  <a:spcPts val="200"/>
                </a:spcAft>
                <a:buSzPct val="125000"/>
                <a:buBlip>
                  <a:blip r:embed="rId2"/>
                </a:buBlip>
              </a:pPr>
              <a:r>
                <a:rPr lang="en-US" sz="1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Auto-Distributed Customized Reporting</a:t>
              </a:r>
            </a:p>
            <a:p>
              <a:pPr marL="234950" indent="-234950">
                <a:lnSpc>
                  <a:spcPct val="200000"/>
                </a:lnSpc>
                <a:spcAft>
                  <a:spcPts val="200"/>
                </a:spcAft>
                <a:buSzPct val="125000"/>
                <a:buBlip>
                  <a:blip r:embed="rId2"/>
                </a:buBlip>
              </a:pPr>
              <a:r>
                <a:rPr lang="en-US" sz="15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Ability to quote and book LTL shipment with visibility to the carrier and transit time</a:t>
              </a:r>
              <a:endPara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17044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 txBox="1">
            <a:spLocks/>
          </p:cNvSpPr>
          <p:nvPr/>
        </p:nvSpPr>
        <p:spPr bwMode="auto">
          <a:xfrm>
            <a:off x="457200" y="304800"/>
            <a:ext cx="67056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indent="-342900">
              <a:spcBef>
                <a:spcPct val="20000"/>
              </a:spcBef>
            </a:pPr>
            <a:r>
              <a:rPr lang="en-US" sz="2400" i="1" dirty="0" smtClean="0">
                <a:solidFill>
                  <a:srgbClr val="00529A"/>
                </a:solidFill>
                <a:latin typeface="Century Gothic" panose="020B0502020202020204" pitchFamily="34" charset="0"/>
                <a:cs typeface="Arial" charset="0"/>
              </a:rPr>
              <a:t>AOL Statistics</a:t>
            </a:r>
            <a:endParaRPr lang="en-US" sz="2400" i="1" dirty="0">
              <a:solidFill>
                <a:srgbClr val="00529A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Content Placeholder 1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55737094"/>
              </p:ext>
            </p:extLst>
          </p:nvPr>
        </p:nvGraphicFramePr>
        <p:xfrm>
          <a:off x="592282" y="1219199"/>
          <a:ext cx="689748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0573819"/>
              </p:ext>
            </p:extLst>
          </p:nvPr>
        </p:nvGraphicFramePr>
        <p:xfrm>
          <a:off x="7697585" y="2184241"/>
          <a:ext cx="4367877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90436">
                  <a:extLst>
                    <a:ext uri="{9D8B030D-6E8A-4147-A177-3AD203B41FA5}">
                      <a16:colId xmlns:a16="http://schemas.microsoft.com/office/drawing/2014/main" val="2156503602"/>
                    </a:ext>
                  </a:extLst>
                </a:gridCol>
                <a:gridCol w="2377441">
                  <a:extLst>
                    <a:ext uri="{9D8B030D-6E8A-4147-A177-3AD203B41FA5}">
                      <a16:colId xmlns:a16="http://schemas.microsoft.com/office/drawing/2014/main" val="317369046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# of AOL shipments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7665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Arista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2,166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72592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Genuine Scooter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1,255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904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Cokeva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407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65625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ePlus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401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21812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Viasat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7494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Intrapump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268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68269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Joseph Electronics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223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68757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5493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Lisley Davenport – AOL Overview</a:t>
            </a:r>
            <a:endParaRPr lang="en-US" sz="28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7348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Greg Spudic - client</a:t>
            </a:r>
            <a:endParaRPr lang="en-US" sz="2800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3090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256308" y="1280091"/>
            <a:ext cx="8005355" cy="42627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R="0" lvl="0" algn="l" defTabSz="914400" rtl="0" eaLnBrk="1" fontAlgn="auto" latinLnBrk="0" hangingPunct="1">
              <a:spcBef>
                <a:spcPts val="0"/>
              </a:spcBef>
              <a:spcAft>
                <a:spcPts val="1000"/>
              </a:spcAft>
              <a:buClrTx/>
              <a:buSzTx/>
              <a:tabLst/>
              <a:defRPr/>
            </a:pPr>
            <a:r>
              <a:rPr lang="en-US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Joseph Electronics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Time, Cost and Labor of Dedicated Staff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Multiple User interface (Person or Department Level)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system of entry – No phone calls, Cost and Pick Up set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Carrier Options – Quality, Service Level and Choice in their hands.  (Customer selects creates own Value Proposition) 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Ease for Quotes, BOL’s, Labels, P/U Confirmation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Track &amp; Trace simplified via a single portal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Reporting – Activity, Financial, Statements 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Accounts Payable – ONE Statement, HUGE Benefit.  ZERO chasing of BOLs, Invoices, PODs. Leverage CFO, Accounting Dept.</a:t>
            </a:r>
          </a:p>
          <a:p>
            <a:pPr marL="800100" lvl="1" indent="-342900"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Transportation costs controlled and lowered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8305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29A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Aerotrac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529A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 Online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29A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– Customer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529A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 Advantages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rgbClr val="00529A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6354" y="1297484"/>
            <a:ext cx="3683726" cy="2523479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86354" y="3820963"/>
            <a:ext cx="3683726" cy="2049478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 flipV="1">
            <a:off x="5905500" y="2211185"/>
            <a:ext cx="2480854" cy="748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80622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2"/>
          <p:cNvSpPr txBox="1">
            <a:spLocks/>
          </p:cNvSpPr>
          <p:nvPr/>
        </p:nvSpPr>
        <p:spPr bwMode="auto">
          <a:xfrm>
            <a:off x="3505200" y="152400"/>
            <a:ext cx="7162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Arial" charset="0"/>
            </a:endParaRP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381000" y="976699"/>
            <a:ext cx="7783286" cy="5123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lang="en-US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Aeronet Station</a:t>
            </a: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Time and Labor (Phone time, Quote prep, Win – Lose)</a:t>
            </a:r>
          </a:p>
          <a:p>
            <a:pPr marL="1257300" lvl="2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Estimated LTL Saving = 15-30mins</a:t>
            </a:r>
            <a:r>
              <a:rPr lang="en-US" sz="16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X 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Emp. Cost </a:t>
            </a:r>
            <a:r>
              <a:rPr lang="en-US" sz="1600" b="1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r>
              <a:rPr lang="en-US" sz="16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Internal/External </a:t>
            </a: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Staff Utilization flexibility</a:t>
            </a: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Secondary Cost, Time and Labor for Track &amp; Trace or POD</a:t>
            </a:r>
          </a:p>
          <a:p>
            <a:pPr marL="1257300" lvl="2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Online Availability for Orders-in-Transit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, POD Orders, Pending Orders, and Recent Orders.</a:t>
            </a:r>
            <a:endParaRPr lang="en-US" sz="1600" dirty="0" smtClean="0">
              <a:solidFill>
                <a:prstClr val="black">
                  <a:lumMod val="75000"/>
                  <a:lumOff val="25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Sales owner accessibility </a:t>
            </a: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lang="en-US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Operational - Sales cooperation </a:t>
            </a:r>
          </a:p>
          <a:p>
            <a:pPr marL="800100" lvl="1" indent="-342900">
              <a:lnSpc>
                <a:spcPct val="150000"/>
              </a:lnSpc>
              <a:spcAft>
                <a:spcPts val="1000"/>
              </a:spcAft>
              <a:buFontTx/>
              <a:buBlip>
                <a:blip r:embed="rId3"/>
              </a:buBlip>
              <a:defRPr/>
            </a:pP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Guaranteed </a:t>
            </a:r>
            <a:r>
              <a:rPr lang="en-US" noProof="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kumimoji="0" lang="en-US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argin stability</a:t>
            </a:r>
            <a:r>
              <a:rPr kumimoji="0" lang="en-US" sz="200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457200" y="304800"/>
            <a:ext cx="8305800" cy="387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29A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Aerotrac</a:t>
            </a:r>
            <a:r>
              <a:rPr kumimoji="0" lang="en-US" sz="2400" b="0" i="1" u="none" strike="noStrike" kern="1200" cap="none" spc="0" normalizeH="0" noProof="0" dirty="0" smtClean="0">
                <a:ln>
                  <a:noFill/>
                </a:ln>
                <a:solidFill>
                  <a:srgbClr val="00529A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 Online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00529A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Arial" charset="0"/>
              </a:rPr>
              <a:t> – Operational Advantages</a:t>
            </a:r>
            <a:endParaRPr kumimoji="0" lang="en-US" sz="2400" b="0" i="1" u="none" strike="noStrike" kern="1200" cap="none" spc="0" normalizeH="0" baseline="0" noProof="0" dirty="0">
              <a:ln>
                <a:noFill/>
              </a:ln>
              <a:solidFill>
                <a:srgbClr val="00529A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Arial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838200"/>
            <a:ext cx="55245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14812" y="1456780"/>
            <a:ext cx="3283806" cy="4029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59000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353</Words>
  <Application>Microsoft Office PowerPoint</Application>
  <PresentationFormat>Widescreen</PresentationFormat>
  <Paragraphs>64</Paragraphs>
  <Slides>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Century Gothic</vt:lpstr>
      <vt:lpstr>3_Office Theme</vt:lpstr>
      <vt:lpstr>PowerPoint Presentation</vt:lpstr>
      <vt:lpstr>PowerPoint Presentation</vt:lpstr>
      <vt:lpstr>PowerPoint Presentation</vt:lpstr>
      <vt:lpstr>PowerPoint Presentation</vt:lpstr>
      <vt:lpstr>Lisley Davenport – AOL Overview</vt:lpstr>
      <vt:lpstr>Greg Spudic - client</vt:lpstr>
      <vt:lpstr>PowerPoint Presentation</vt:lpstr>
      <vt:lpstr>PowerPoint Presentation</vt:lpstr>
    </vt:vector>
  </TitlesOfParts>
  <Company>Aeronet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Gregory Spudic</dc:creator>
  <cp:lastModifiedBy>Paul Holman</cp:lastModifiedBy>
  <cp:revision>31</cp:revision>
  <cp:lastPrinted>2022-11-03T14:42:19Z</cp:lastPrinted>
  <dcterms:created xsi:type="dcterms:W3CDTF">2022-07-22T16:22:32Z</dcterms:created>
  <dcterms:modified xsi:type="dcterms:W3CDTF">2022-11-08T18:01:24Z</dcterms:modified>
</cp:coreProperties>
</file>