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Lst>
  <p:notesMasterIdLst>
    <p:notesMasterId r:id="rId46"/>
  </p:notesMasterIdLst>
  <p:sldIdLst>
    <p:sldId id="256" r:id="rId9"/>
    <p:sldId id="309" r:id="rId10"/>
    <p:sldId id="316" r:id="rId11"/>
    <p:sldId id="314" r:id="rId12"/>
    <p:sldId id="376" r:id="rId13"/>
    <p:sldId id="391" r:id="rId14"/>
    <p:sldId id="407" r:id="rId15"/>
    <p:sldId id="392" r:id="rId16"/>
    <p:sldId id="349" r:id="rId17"/>
    <p:sldId id="400" r:id="rId18"/>
    <p:sldId id="377" r:id="rId19"/>
    <p:sldId id="379" r:id="rId20"/>
    <p:sldId id="383" r:id="rId21"/>
    <p:sldId id="384" r:id="rId22"/>
    <p:sldId id="385" r:id="rId23"/>
    <p:sldId id="386" r:id="rId24"/>
    <p:sldId id="387" r:id="rId25"/>
    <p:sldId id="388" r:id="rId26"/>
    <p:sldId id="389" r:id="rId27"/>
    <p:sldId id="390" r:id="rId28"/>
    <p:sldId id="397" r:id="rId29"/>
    <p:sldId id="398" r:id="rId30"/>
    <p:sldId id="399" r:id="rId31"/>
    <p:sldId id="393" r:id="rId32"/>
    <p:sldId id="394" r:id="rId33"/>
    <p:sldId id="395" r:id="rId34"/>
    <p:sldId id="396" r:id="rId35"/>
    <p:sldId id="403" r:id="rId36"/>
    <p:sldId id="401" r:id="rId37"/>
    <p:sldId id="402" r:id="rId38"/>
    <p:sldId id="404" r:id="rId39"/>
    <p:sldId id="405" r:id="rId40"/>
    <p:sldId id="406" r:id="rId41"/>
    <p:sldId id="381" r:id="rId42"/>
    <p:sldId id="380" r:id="rId43"/>
    <p:sldId id="378" r:id="rId44"/>
    <p:sldId id="27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A"/>
    <a:srgbClr val="15A1CA"/>
    <a:srgbClr val="7A90C2"/>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90" autoAdjust="0"/>
  </p:normalViewPr>
  <p:slideViewPr>
    <p:cSldViewPr>
      <p:cViewPr varScale="1">
        <p:scale>
          <a:sx n="115" d="100"/>
          <a:sy n="115" d="100"/>
        </p:scale>
        <p:origin x="372" y="108"/>
      </p:cViewPr>
      <p:guideLst>
        <p:guide orient="horz" pos="2160"/>
        <p:guide pos="3840"/>
      </p:guideLst>
    </p:cSldViewPr>
  </p:slid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Budget</c:v>
                </c:pt>
              </c:strCache>
            </c:strRef>
          </c:tx>
          <c:spPr>
            <a:ln w="28575" cap="rnd">
              <a:solidFill>
                <a:schemeClr val="accent1"/>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21500884</c:v>
                </c:pt>
                <c:pt idx="1">
                  <c:v>17795661</c:v>
                </c:pt>
                <c:pt idx="2">
                  <c:v>20222882</c:v>
                </c:pt>
                <c:pt idx="3">
                  <c:v>20365475</c:v>
                </c:pt>
                <c:pt idx="4">
                  <c:v>20747705</c:v>
                </c:pt>
                <c:pt idx="5">
                  <c:v>22244419</c:v>
                </c:pt>
                <c:pt idx="6">
                  <c:v>21643670</c:v>
                </c:pt>
                <c:pt idx="7">
                  <c:v>22597524</c:v>
                </c:pt>
                <c:pt idx="8">
                  <c:v>24270616</c:v>
                </c:pt>
                <c:pt idx="9">
                  <c:v>25405840</c:v>
                </c:pt>
                <c:pt idx="10">
                  <c:v>25810497</c:v>
                </c:pt>
                <c:pt idx="11">
                  <c:v>26248599</c:v>
                </c:pt>
              </c:numCache>
            </c:numRef>
          </c:val>
          <c:smooth val="0"/>
          <c:extLst>
            <c:ext xmlns:c16="http://schemas.microsoft.com/office/drawing/2014/chart" uri="{C3380CC4-5D6E-409C-BE32-E72D297353CC}">
              <c16:uniqueId val="{00000000-D5B7-40AB-828A-56AFCB494B06}"/>
            </c:ext>
          </c:extLst>
        </c:ser>
        <c:ser>
          <c:idx val="1"/>
          <c:order val="1"/>
          <c:tx>
            <c:strRef>
              <c:f>Sheet1!$C$1</c:f>
              <c:strCache>
                <c:ptCount val="1"/>
                <c:pt idx="0">
                  <c:v>Achieved</c:v>
                </c:pt>
              </c:strCache>
            </c:strRef>
          </c:tx>
          <c:spPr>
            <a:ln w="28575" cap="rnd">
              <a:solidFill>
                <a:schemeClr val="accent2"/>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21483056</c:v>
                </c:pt>
                <c:pt idx="1">
                  <c:v>21966665</c:v>
                </c:pt>
                <c:pt idx="2">
                  <c:v>26194705</c:v>
                </c:pt>
                <c:pt idx="3">
                  <c:v>21842973</c:v>
                </c:pt>
                <c:pt idx="4">
                  <c:v>23003196</c:v>
                </c:pt>
                <c:pt idx="5">
                  <c:v>22086546</c:v>
                </c:pt>
              </c:numCache>
            </c:numRef>
          </c:val>
          <c:smooth val="0"/>
          <c:extLst>
            <c:ext xmlns:c16="http://schemas.microsoft.com/office/drawing/2014/chart" uri="{C3380CC4-5D6E-409C-BE32-E72D297353CC}">
              <c16:uniqueId val="{00000001-D5B7-40AB-828A-56AFCB494B06}"/>
            </c:ext>
          </c:extLst>
        </c:ser>
        <c:dLbls>
          <c:showLegendKey val="0"/>
          <c:showVal val="0"/>
          <c:showCatName val="0"/>
          <c:showSerName val="0"/>
          <c:showPercent val="0"/>
          <c:showBubbleSize val="0"/>
        </c:dLbls>
        <c:smooth val="0"/>
        <c:axId val="567503704"/>
        <c:axId val="567504360"/>
      </c:lineChart>
      <c:catAx>
        <c:axId val="56750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504360"/>
        <c:crosses val="autoZero"/>
        <c:auto val="1"/>
        <c:lblAlgn val="ctr"/>
        <c:lblOffset val="100"/>
        <c:noMultiLvlLbl val="0"/>
      </c:catAx>
      <c:valAx>
        <c:axId val="5675043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503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Budget</c:v>
                </c:pt>
              </c:strCache>
            </c:strRef>
          </c:tx>
          <c:spPr>
            <a:solidFill>
              <a:schemeClr val="accent1"/>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4474153</c:v>
                </c:pt>
                <c:pt idx="1">
                  <c:v>4275692</c:v>
                </c:pt>
                <c:pt idx="2">
                  <c:v>4824794</c:v>
                </c:pt>
                <c:pt idx="3">
                  <c:v>4848659</c:v>
                </c:pt>
                <c:pt idx="4">
                  <c:v>5004753</c:v>
                </c:pt>
                <c:pt idx="5">
                  <c:v>5393924</c:v>
                </c:pt>
              </c:numCache>
            </c:numRef>
          </c:val>
          <c:extLst>
            <c:ext xmlns:c16="http://schemas.microsoft.com/office/drawing/2014/chart" uri="{C3380CC4-5D6E-409C-BE32-E72D297353CC}">
              <c16:uniqueId val="{00000000-D5B7-40AB-828A-56AFCB494B06}"/>
            </c:ext>
          </c:extLst>
        </c:ser>
        <c:ser>
          <c:idx val="1"/>
          <c:order val="1"/>
          <c:tx>
            <c:strRef>
              <c:f>Sheet1!$C$1</c:f>
              <c:strCache>
                <c:ptCount val="1"/>
                <c:pt idx="0">
                  <c:v>Achieved</c:v>
                </c:pt>
              </c:strCache>
            </c:strRef>
          </c:tx>
          <c:spPr>
            <a:solidFill>
              <a:schemeClr val="accent2"/>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4474153</c:v>
                </c:pt>
                <c:pt idx="1">
                  <c:v>4518515</c:v>
                </c:pt>
                <c:pt idx="2">
                  <c:v>5755320</c:v>
                </c:pt>
                <c:pt idx="3">
                  <c:v>4688969</c:v>
                </c:pt>
                <c:pt idx="4">
                  <c:v>5327448</c:v>
                </c:pt>
                <c:pt idx="5">
                  <c:v>5268237</c:v>
                </c:pt>
              </c:numCache>
            </c:numRef>
          </c:val>
          <c:extLst>
            <c:ext xmlns:c16="http://schemas.microsoft.com/office/drawing/2014/chart" uri="{C3380CC4-5D6E-409C-BE32-E72D297353CC}">
              <c16:uniqueId val="{00000001-D5B7-40AB-828A-56AFCB494B06}"/>
            </c:ext>
          </c:extLst>
        </c:ser>
        <c:dLbls>
          <c:showLegendKey val="0"/>
          <c:showVal val="0"/>
          <c:showCatName val="0"/>
          <c:showSerName val="0"/>
          <c:showPercent val="0"/>
          <c:showBubbleSize val="0"/>
        </c:dLbls>
        <c:gapWidth val="150"/>
        <c:axId val="567503704"/>
        <c:axId val="567504360"/>
      </c:barChart>
      <c:lineChart>
        <c:grouping val="standard"/>
        <c:varyColors val="0"/>
        <c:ser>
          <c:idx val="2"/>
          <c:order val="2"/>
          <c:tx>
            <c:strRef>
              <c:f>Sheet1!$D$1</c:f>
              <c:strCache>
                <c:ptCount val="1"/>
                <c:pt idx="0">
                  <c:v>Margin %</c:v>
                </c:pt>
              </c:strCache>
            </c:strRef>
          </c:tx>
          <c:spPr>
            <a:ln w="28575" cap="rnd">
              <a:solidFill>
                <a:schemeClr val="accent3"/>
              </a:solidFill>
              <a:round/>
            </a:ln>
            <a:effectLst/>
          </c:spPr>
          <c:marker>
            <c:symbol val="none"/>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0.0%</c:formatCode>
                <c:ptCount val="12"/>
                <c:pt idx="0">
                  <c:v>0.20799999999999999</c:v>
                </c:pt>
                <c:pt idx="1">
                  <c:v>0.20599999999999999</c:v>
                </c:pt>
                <c:pt idx="2">
                  <c:v>0.22</c:v>
                </c:pt>
                <c:pt idx="3">
                  <c:v>0.215</c:v>
                </c:pt>
                <c:pt idx="4">
                  <c:v>0.23200000000000001</c:v>
                </c:pt>
                <c:pt idx="5">
                  <c:v>0.23799999999999999</c:v>
                </c:pt>
              </c:numCache>
            </c:numRef>
          </c:val>
          <c:smooth val="0"/>
          <c:extLst>
            <c:ext xmlns:c16="http://schemas.microsoft.com/office/drawing/2014/chart" uri="{C3380CC4-5D6E-409C-BE32-E72D297353CC}">
              <c16:uniqueId val="{00000000-67DF-4A16-AA00-A0CDBBBAB71B}"/>
            </c:ext>
          </c:extLst>
        </c:ser>
        <c:dLbls>
          <c:showLegendKey val="0"/>
          <c:showVal val="0"/>
          <c:showCatName val="0"/>
          <c:showSerName val="0"/>
          <c:showPercent val="0"/>
          <c:showBubbleSize val="0"/>
        </c:dLbls>
        <c:marker val="1"/>
        <c:smooth val="0"/>
        <c:axId val="500541792"/>
        <c:axId val="350484600"/>
      </c:lineChart>
      <c:catAx>
        <c:axId val="56750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504360"/>
        <c:crosses val="autoZero"/>
        <c:auto val="1"/>
        <c:lblAlgn val="ctr"/>
        <c:lblOffset val="100"/>
        <c:noMultiLvlLbl val="0"/>
      </c:catAx>
      <c:valAx>
        <c:axId val="5675043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7503704"/>
        <c:crosses val="autoZero"/>
        <c:crossBetween val="between"/>
      </c:valAx>
      <c:valAx>
        <c:axId val="35048460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0541792"/>
        <c:crosses val="max"/>
        <c:crossBetween val="between"/>
      </c:valAx>
      <c:catAx>
        <c:axId val="500541792"/>
        <c:scaling>
          <c:orientation val="minMax"/>
        </c:scaling>
        <c:delete val="1"/>
        <c:axPos val="b"/>
        <c:numFmt formatCode="General" sourceLinked="1"/>
        <c:majorTickMark val="out"/>
        <c:minorTickMark val="none"/>
        <c:tickLblPos val="nextTo"/>
        <c:crossAx val="3504846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Margin</c:v>
                </c:pt>
              </c:strCache>
            </c:strRef>
          </c:tx>
          <c:spPr>
            <a:solidFill>
              <a:srgbClr val="00529A"/>
            </a:solidFill>
            <a:ln>
              <a:noFill/>
            </a:ln>
            <a:effectLst/>
          </c:spPr>
          <c:invertIfNegative val="0"/>
          <c:dPt>
            <c:idx val="5"/>
            <c:invertIfNegative val="0"/>
            <c:bubble3D val="0"/>
            <c:spPr>
              <a:solidFill>
                <a:srgbClr val="00529A"/>
              </a:solidFill>
              <a:ln>
                <a:noFill/>
              </a:ln>
              <a:effectLst/>
            </c:spPr>
            <c:extLst>
              <c:ext xmlns:c16="http://schemas.microsoft.com/office/drawing/2014/chart" uri="{C3380CC4-5D6E-409C-BE32-E72D297353CC}">
                <c16:uniqueId val="{00000003-1C63-489E-BDF3-395B964D37F4}"/>
              </c:ext>
            </c:extLst>
          </c:dPt>
          <c:dPt>
            <c:idx val="6"/>
            <c:invertIfNegative val="0"/>
            <c:bubble3D val="0"/>
            <c:spPr>
              <a:solidFill>
                <a:srgbClr val="00529A"/>
              </a:solidFill>
              <a:ln>
                <a:noFill/>
              </a:ln>
              <a:effectLst/>
            </c:spPr>
            <c:extLst>
              <c:ext xmlns:c16="http://schemas.microsoft.com/office/drawing/2014/chart" uri="{C3380CC4-5D6E-409C-BE32-E72D297353CC}">
                <c16:uniqueId val="{00000004-1C63-489E-BDF3-395B964D37F4}"/>
              </c:ext>
            </c:extLst>
          </c:dPt>
          <c:dPt>
            <c:idx val="7"/>
            <c:invertIfNegative val="0"/>
            <c:bubble3D val="0"/>
            <c:spPr>
              <a:solidFill>
                <a:srgbClr val="00529A"/>
              </a:solidFill>
              <a:ln>
                <a:noFill/>
              </a:ln>
              <a:effectLst/>
            </c:spPr>
            <c:extLst>
              <c:ext xmlns:c16="http://schemas.microsoft.com/office/drawing/2014/chart" uri="{C3380CC4-5D6E-409C-BE32-E72D297353CC}">
                <c16:uniqueId val="{00000007-1C63-489E-BDF3-395B964D37F4}"/>
              </c:ext>
            </c:extLst>
          </c:dPt>
          <c:dPt>
            <c:idx val="8"/>
            <c:invertIfNegative val="0"/>
            <c:bubble3D val="0"/>
            <c:spPr>
              <a:solidFill>
                <a:srgbClr val="00529A"/>
              </a:solidFill>
              <a:ln>
                <a:noFill/>
              </a:ln>
              <a:effectLst/>
            </c:spPr>
            <c:extLst>
              <c:ext xmlns:c16="http://schemas.microsoft.com/office/drawing/2014/chart" uri="{C3380CC4-5D6E-409C-BE32-E72D297353CC}">
                <c16:uniqueId val="{00000005-1C63-489E-BDF3-395B964D37F4}"/>
              </c:ext>
            </c:extLst>
          </c:dPt>
          <c:dPt>
            <c:idx val="9"/>
            <c:invertIfNegative val="0"/>
            <c:bubble3D val="0"/>
            <c:spPr>
              <a:solidFill>
                <a:srgbClr val="00529A"/>
              </a:solidFill>
              <a:ln>
                <a:noFill/>
              </a:ln>
              <a:effectLst/>
            </c:spPr>
            <c:extLst>
              <c:ext xmlns:c16="http://schemas.microsoft.com/office/drawing/2014/chart" uri="{C3380CC4-5D6E-409C-BE32-E72D297353CC}">
                <c16:uniqueId val="{00000006-1C63-489E-BDF3-395B964D37F4}"/>
              </c:ext>
            </c:extLst>
          </c:dPt>
          <c:cat>
            <c:strRef>
              <c:f>Sheet1!$A$2:$A$16</c:f>
              <c:strCache>
                <c:ptCount val="15"/>
                <c:pt idx="0">
                  <c:v>Blank</c:v>
                </c:pt>
                <c:pt idx="1">
                  <c:v>Manufacturing / Engineering</c:v>
                </c:pt>
                <c:pt idx="2">
                  <c:v>Medical Devices &amp; Eqpt</c:v>
                </c:pt>
                <c:pt idx="3">
                  <c:v>Automotive</c:v>
                </c:pt>
                <c:pt idx="4">
                  <c:v>Sports / Recreation</c:v>
                </c:pt>
                <c:pt idx="5">
                  <c:v>Internet &amp; Online Svcs</c:v>
                </c:pt>
                <c:pt idx="6">
                  <c:v>Pharmaceuticals</c:v>
                </c:pt>
                <c:pt idx="7">
                  <c:v>Beauty / Cosmetics</c:v>
                </c:pt>
                <c:pt idx="8">
                  <c:v>Electronic Equipment / Components</c:v>
                </c:pt>
                <c:pt idx="9">
                  <c:v>Enery / Natural Resources</c:v>
                </c:pt>
                <c:pt idx="10">
                  <c:v>Computer Hardware</c:v>
                </c:pt>
                <c:pt idx="11">
                  <c:v>Transportation / Logistics</c:v>
                </c:pt>
                <c:pt idx="12">
                  <c:v>Semiconductors</c:v>
                </c:pt>
                <c:pt idx="13">
                  <c:v>Aerospace &amp; Defence</c:v>
                </c:pt>
                <c:pt idx="14">
                  <c:v>Telecom / Networking</c:v>
                </c:pt>
              </c:strCache>
            </c:strRef>
          </c:cat>
          <c:val>
            <c:numRef>
              <c:f>Sheet1!$B$2:$B$16</c:f>
              <c:numCache>
                <c:formatCode>General</c:formatCode>
                <c:ptCount val="15"/>
                <c:pt idx="0">
                  <c:v>8812026</c:v>
                </c:pt>
                <c:pt idx="1">
                  <c:v>2273594</c:v>
                </c:pt>
                <c:pt idx="2">
                  <c:v>2199227</c:v>
                </c:pt>
                <c:pt idx="3">
                  <c:v>1501081</c:v>
                </c:pt>
                <c:pt idx="4">
                  <c:v>1256772</c:v>
                </c:pt>
                <c:pt idx="5">
                  <c:v>1251562</c:v>
                </c:pt>
                <c:pt idx="6">
                  <c:v>999628</c:v>
                </c:pt>
                <c:pt idx="7">
                  <c:v>996376</c:v>
                </c:pt>
                <c:pt idx="8">
                  <c:v>989934</c:v>
                </c:pt>
                <c:pt idx="9">
                  <c:v>906759</c:v>
                </c:pt>
                <c:pt idx="10">
                  <c:v>749040</c:v>
                </c:pt>
                <c:pt idx="11">
                  <c:v>658162</c:v>
                </c:pt>
                <c:pt idx="12">
                  <c:v>503096</c:v>
                </c:pt>
                <c:pt idx="13">
                  <c:v>498767</c:v>
                </c:pt>
                <c:pt idx="14">
                  <c:v>495817</c:v>
                </c:pt>
              </c:numCache>
            </c:numRef>
          </c:val>
          <c:extLst>
            <c:ext xmlns:c16="http://schemas.microsoft.com/office/drawing/2014/chart" uri="{C3380CC4-5D6E-409C-BE32-E72D297353CC}">
              <c16:uniqueId val="{00000000-1C63-489E-BDF3-395B964D37F4}"/>
            </c:ext>
          </c:extLst>
        </c:ser>
        <c:dLbls>
          <c:showLegendKey val="0"/>
          <c:showVal val="0"/>
          <c:showCatName val="0"/>
          <c:showSerName val="0"/>
          <c:showPercent val="0"/>
          <c:showBubbleSize val="0"/>
        </c:dLbls>
        <c:gapWidth val="219"/>
        <c:overlap val="-27"/>
        <c:axId val="273829128"/>
        <c:axId val="273829784"/>
      </c:barChart>
      <c:catAx>
        <c:axId val="27382912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73829784"/>
        <c:crosses val="autoZero"/>
        <c:auto val="1"/>
        <c:lblAlgn val="ctr"/>
        <c:lblOffset val="100"/>
        <c:noMultiLvlLbl val="0"/>
      </c:catAx>
      <c:valAx>
        <c:axId val="273829784"/>
        <c:scaling>
          <c:orientation val="minMax"/>
          <c:max val="9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738291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smtClean="0">
                <a:solidFill>
                  <a:srgbClr val="00529A"/>
                </a:solidFill>
              </a:rPr>
              <a:t>Margin</a:t>
            </a:r>
            <a:r>
              <a:rPr lang="en-US" sz="1800" baseline="0" dirty="0" smtClean="0">
                <a:solidFill>
                  <a:srgbClr val="00529A"/>
                </a:solidFill>
              </a:rPr>
              <a:t> by Service Level</a:t>
            </a:r>
            <a:endParaRPr lang="en-US" sz="1800" dirty="0">
              <a:solidFill>
                <a:srgbClr val="00529A"/>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DOM</c:v>
                </c:pt>
              </c:strCache>
            </c:strRef>
          </c:tx>
          <c:spPr>
            <a:solidFill>
              <a:schemeClr val="accent1"/>
            </a:solidFill>
            <a:ln>
              <a:noFill/>
            </a:ln>
            <a:effectLst/>
          </c:spPr>
          <c:invertIfNegative val="0"/>
          <c:cat>
            <c:strRef>
              <c:f>Sheet1!$A$2:$A$3</c:f>
              <c:strCache>
                <c:ptCount val="2"/>
                <c:pt idx="0">
                  <c:v>H1 2021</c:v>
                </c:pt>
                <c:pt idx="1">
                  <c:v>H2 2022</c:v>
                </c:pt>
              </c:strCache>
            </c:strRef>
          </c:cat>
          <c:val>
            <c:numRef>
              <c:f>Sheet1!$B$2:$B$3</c:f>
              <c:numCache>
                <c:formatCode>General</c:formatCode>
                <c:ptCount val="2"/>
                <c:pt idx="0">
                  <c:v>10453020</c:v>
                </c:pt>
                <c:pt idx="1">
                  <c:v>18235107</c:v>
                </c:pt>
              </c:numCache>
            </c:numRef>
          </c:val>
          <c:extLst>
            <c:ext xmlns:c16="http://schemas.microsoft.com/office/drawing/2014/chart" uri="{C3380CC4-5D6E-409C-BE32-E72D297353CC}">
              <c16:uniqueId val="{00000000-3677-4482-9CA7-7CC5600DDFE8}"/>
            </c:ext>
          </c:extLst>
        </c:ser>
        <c:ser>
          <c:idx val="1"/>
          <c:order val="1"/>
          <c:tx>
            <c:strRef>
              <c:f>Sheet1!$C$1</c:f>
              <c:strCache>
                <c:ptCount val="1"/>
                <c:pt idx="0">
                  <c:v>AE</c:v>
                </c:pt>
              </c:strCache>
            </c:strRef>
          </c:tx>
          <c:spPr>
            <a:solidFill>
              <a:schemeClr val="accent2"/>
            </a:solidFill>
            <a:ln>
              <a:noFill/>
            </a:ln>
            <a:effectLst/>
          </c:spPr>
          <c:invertIfNegative val="0"/>
          <c:cat>
            <c:strRef>
              <c:f>Sheet1!$A$2:$A$3</c:f>
              <c:strCache>
                <c:ptCount val="2"/>
                <c:pt idx="0">
                  <c:v>H1 2021</c:v>
                </c:pt>
                <c:pt idx="1">
                  <c:v>H2 2022</c:v>
                </c:pt>
              </c:strCache>
            </c:strRef>
          </c:cat>
          <c:val>
            <c:numRef>
              <c:f>Sheet1!$C$2:$C$3</c:f>
              <c:numCache>
                <c:formatCode>General</c:formatCode>
                <c:ptCount val="2"/>
                <c:pt idx="0">
                  <c:v>2548015</c:v>
                </c:pt>
                <c:pt idx="1">
                  <c:v>4084028</c:v>
                </c:pt>
              </c:numCache>
            </c:numRef>
          </c:val>
          <c:extLst>
            <c:ext xmlns:c16="http://schemas.microsoft.com/office/drawing/2014/chart" uri="{C3380CC4-5D6E-409C-BE32-E72D297353CC}">
              <c16:uniqueId val="{00000001-3677-4482-9CA7-7CC5600DDFE8}"/>
            </c:ext>
          </c:extLst>
        </c:ser>
        <c:ser>
          <c:idx val="2"/>
          <c:order val="2"/>
          <c:tx>
            <c:strRef>
              <c:f>Sheet1!$D$1</c:f>
              <c:strCache>
                <c:ptCount val="1"/>
                <c:pt idx="0">
                  <c:v>AI</c:v>
                </c:pt>
              </c:strCache>
            </c:strRef>
          </c:tx>
          <c:spPr>
            <a:solidFill>
              <a:schemeClr val="accent3"/>
            </a:solidFill>
            <a:ln>
              <a:noFill/>
            </a:ln>
            <a:effectLst/>
          </c:spPr>
          <c:invertIfNegative val="0"/>
          <c:cat>
            <c:strRef>
              <c:f>Sheet1!$A$2:$A$3</c:f>
              <c:strCache>
                <c:ptCount val="2"/>
                <c:pt idx="0">
                  <c:v>H1 2021</c:v>
                </c:pt>
                <c:pt idx="1">
                  <c:v>H2 2022</c:v>
                </c:pt>
              </c:strCache>
            </c:strRef>
          </c:cat>
          <c:val>
            <c:numRef>
              <c:f>Sheet1!$D$2:$D$3</c:f>
              <c:numCache>
                <c:formatCode>General</c:formatCode>
                <c:ptCount val="2"/>
                <c:pt idx="0">
                  <c:v>1192723</c:v>
                </c:pt>
                <c:pt idx="1">
                  <c:v>2510604</c:v>
                </c:pt>
              </c:numCache>
            </c:numRef>
          </c:val>
          <c:extLst>
            <c:ext xmlns:c16="http://schemas.microsoft.com/office/drawing/2014/chart" uri="{C3380CC4-5D6E-409C-BE32-E72D297353CC}">
              <c16:uniqueId val="{00000002-3677-4482-9CA7-7CC5600DDFE8}"/>
            </c:ext>
          </c:extLst>
        </c:ser>
        <c:ser>
          <c:idx val="3"/>
          <c:order val="3"/>
          <c:tx>
            <c:strRef>
              <c:f>Sheet1!$E$1</c:f>
              <c:strCache>
                <c:ptCount val="1"/>
                <c:pt idx="0">
                  <c:v>OE</c:v>
                </c:pt>
              </c:strCache>
            </c:strRef>
          </c:tx>
          <c:spPr>
            <a:solidFill>
              <a:schemeClr val="accent4"/>
            </a:solidFill>
            <a:ln>
              <a:noFill/>
            </a:ln>
            <a:effectLst/>
          </c:spPr>
          <c:invertIfNegative val="0"/>
          <c:cat>
            <c:strRef>
              <c:f>Sheet1!$A$2:$A$3</c:f>
              <c:strCache>
                <c:ptCount val="2"/>
                <c:pt idx="0">
                  <c:v>H1 2021</c:v>
                </c:pt>
                <c:pt idx="1">
                  <c:v>H2 2022</c:v>
                </c:pt>
              </c:strCache>
            </c:strRef>
          </c:cat>
          <c:val>
            <c:numRef>
              <c:f>Sheet1!$E$2:$E$3</c:f>
              <c:numCache>
                <c:formatCode>General</c:formatCode>
                <c:ptCount val="2"/>
                <c:pt idx="0">
                  <c:v>415044</c:v>
                </c:pt>
                <c:pt idx="1">
                  <c:v>453947</c:v>
                </c:pt>
              </c:numCache>
            </c:numRef>
          </c:val>
          <c:extLst>
            <c:ext xmlns:c16="http://schemas.microsoft.com/office/drawing/2014/chart" uri="{C3380CC4-5D6E-409C-BE32-E72D297353CC}">
              <c16:uniqueId val="{00000003-3677-4482-9CA7-7CC5600DDFE8}"/>
            </c:ext>
          </c:extLst>
        </c:ser>
        <c:ser>
          <c:idx val="4"/>
          <c:order val="4"/>
          <c:tx>
            <c:strRef>
              <c:f>Sheet1!$F$1</c:f>
              <c:strCache>
                <c:ptCount val="1"/>
                <c:pt idx="0">
                  <c:v>OI</c:v>
                </c:pt>
              </c:strCache>
            </c:strRef>
          </c:tx>
          <c:spPr>
            <a:solidFill>
              <a:schemeClr val="accent5"/>
            </a:solidFill>
            <a:ln>
              <a:noFill/>
            </a:ln>
            <a:effectLst/>
          </c:spPr>
          <c:invertIfNegative val="0"/>
          <c:cat>
            <c:strRef>
              <c:f>Sheet1!$A$2:$A$3</c:f>
              <c:strCache>
                <c:ptCount val="2"/>
                <c:pt idx="0">
                  <c:v>H1 2021</c:v>
                </c:pt>
                <c:pt idx="1">
                  <c:v>H2 2022</c:v>
                </c:pt>
              </c:strCache>
            </c:strRef>
          </c:cat>
          <c:val>
            <c:numRef>
              <c:f>Sheet1!$F$2:$F$3</c:f>
              <c:numCache>
                <c:formatCode>General</c:formatCode>
                <c:ptCount val="2"/>
                <c:pt idx="0">
                  <c:v>1102098</c:v>
                </c:pt>
                <c:pt idx="1">
                  <c:v>3895987</c:v>
                </c:pt>
              </c:numCache>
            </c:numRef>
          </c:val>
          <c:extLst>
            <c:ext xmlns:c16="http://schemas.microsoft.com/office/drawing/2014/chart" uri="{C3380CC4-5D6E-409C-BE32-E72D297353CC}">
              <c16:uniqueId val="{00000004-3677-4482-9CA7-7CC5600DDFE8}"/>
            </c:ext>
          </c:extLst>
        </c:ser>
        <c:dLbls>
          <c:showLegendKey val="0"/>
          <c:showVal val="0"/>
          <c:showCatName val="0"/>
          <c:showSerName val="0"/>
          <c:showPercent val="0"/>
          <c:showBubbleSize val="0"/>
        </c:dLbls>
        <c:gapWidth val="150"/>
        <c:overlap val="100"/>
        <c:axId val="358330448"/>
        <c:axId val="358329792"/>
      </c:barChart>
      <c:catAx>
        <c:axId val="35833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329792"/>
        <c:crosses val="autoZero"/>
        <c:auto val="1"/>
        <c:lblAlgn val="ctr"/>
        <c:lblOffset val="100"/>
        <c:noMultiLvlLbl val="0"/>
      </c:catAx>
      <c:valAx>
        <c:axId val="358329792"/>
        <c:scaling>
          <c:orientation val="minMax"/>
          <c:max val="30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833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3AE8DD09-58CA-4C82-B9AA-6F18E056F023}" type="datetimeFigureOut">
              <a:rPr lang="en-US" smtClean="0"/>
              <a:pPr/>
              <a:t>7/28/2022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07C23A8-AF53-4865-9711-6AE75E804115}" type="slidenum">
              <a:rPr lang="en-US" smtClean="0"/>
              <a:pPr/>
              <a:t>‹#›</a:t>
            </a:fld>
            <a:endParaRPr lang="en-US" dirty="0"/>
          </a:p>
        </p:txBody>
      </p:sp>
    </p:spTree>
    <p:extLst>
      <p:ext uri="{BB962C8B-B14F-4D97-AF65-F5344CB8AC3E}">
        <p14:creationId xmlns:p14="http://schemas.microsoft.com/office/powerpoint/2010/main" val="84132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a:t>
            </a:fld>
            <a:endParaRPr lang="en-US" dirty="0"/>
          </a:p>
        </p:txBody>
      </p:sp>
    </p:spTree>
    <p:extLst>
      <p:ext uri="{BB962C8B-B14F-4D97-AF65-F5344CB8AC3E}">
        <p14:creationId xmlns:p14="http://schemas.microsoft.com/office/powerpoint/2010/main" val="214735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17</a:t>
            </a:fld>
            <a:endParaRPr lang="en-US" dirty="0"/>
          </a:p>
        </p:txBody>
      </p:sp>
    </p:spTree>
    <p:extLst>
      <p:ext uri="{BB962C8B-B14F-4D97-AF65-F5344CB8AC3E}">
        <p14:creationId xmlns:p14="http://schemas.microsoft.com/office/powerpoint/2010/main" val="296811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18</a:t>
            </a:fld>
            <a:endParaRPr lang="en-US" dirty="0"/>
          </a:p>
        </p:txBody>
      </p:sp>
    </p:spTree>
    <p:extLst>
      <p:ext uri="{BB962C8B-B14F-4D97-AF65-F5344CB8AC3E}">
        <p14:creationId xmlns:p14="http://schemas.microsoft.com/office/powerpoint/2010/main" val="45450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19</a:t>
            </a:fld>
            <a:endParaRPr lang="en-US" dirty="0"/>
          </a:p>
        </p:txBody>
      </p:sp>
    </p:spTree>
    <p:extLst>
      <p:ext uri="{BB962C8B-B14F-4D97-AF65-F5344CB8AC3E}">
        <p14:creationId xmlns:p14="http://schemas.microsoft.com/office/powerpoint/2010/main" val="392445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21</a:t>
            </a:fld>
            <a:endParaRPr lang="en-US" dirty="0"/>
          </a:p>
        </p:txBody>
      </p:sp>
    </p:spTree>
    <p:extLst>
      <p:ext uri="{BB962C8B-B14F-4D97-AF65-F5344CB8AC3E}">
        <p14:creationId xmlns:p14="http://schemas.microsoft.com/office/powerpoint/2010/main" val="904797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22</a:t>
            </a:fld>
            <a:endParaRPr lang="en-US" dirty="0"/>
          </a:p>
        </p:txBody>
      </p:sp>
    </p:spTree>
    <p:extLst>
      <p:ext uri="{BB962C8B-B14F-4D97-AF65-F5344CB8AC3E}">
        <p14:creationId xmlns:p14="http://schemas.microsoft.com/office/powerpoint/2010/main" val="113148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23</a:t>
            </a:fld>
            <a:endParaRPr lang="en-US" dirty="0"/>
          </a:p>
        </p:txBody>
      </p:sp>
    </p:spTree>
    <p:extLst>
      <p:ext uri="{BB962C8B-B14F-4D97-AF65-F5344CB8AC3E}">
        <p14:creationId xmlns:p14="http://schemas.microsoft.com/office/powerpoint/2010/main" val="138960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C23A8-AF53-4865-9711-6AE75E80411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92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C23A8-AF53-4865-9711-6AE75E80411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262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C23A8-AF53-4865-9711-6AE75E80411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05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C23A8-AF53-4865-9711-6AE75E80411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81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7</a:t>
            </a:fld>
            <a:endParaRPr lang="en-US" dirty="0"/>
          </a:p>
        </p:txBody>
      </p:sp>
    </p:spTree>
    <p:extLst>
      <p:ext uri="{BB962C8B-B14F-4D97-AF65-F5344CB8AC3E}">
        <p14:creationId xmlns:p14="http://schemas.microsoft.com/office/powerpoint/2010/main" val="2831166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32</a:t>
            </a:fld>
            <a:endParaRPr lang="en-US" dirty="0"/>
          </a:p>
        </p:txBody>
      </p:sp>
    </p:spTree>
    <p:extLst>
      <p:ext uri="{BB962C8B-B14F-4D97-AF65-F5344CB8AC3E}">
        <p14:creationId xmlns:p14="http://schemas.microsoft.com/office/powerpoint/2010/main" val="2208238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33</a:t>
            </a:fld>
            <a:endParaRPr lang="en-US" dirty="0"/>
          </a:p>
        </p:txBody>
      </p:sp>
    </p:spTree>
    <p:extLst>
      <p:ext uri="{BB962C8B-B14F-4D97-AF65-F5344CB8AC3E}">
        <p14:creationId xmlns:p14="http://schemas.microsoft.com/office/powerpoint/2010/main" val="243943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35</a:t>
            </a:fld>
            <a:endParaRPr lang="en-US" dirty="0"/>
          </a:p>
        </p:txBody>
      </p:sp>
    </p:spTree>
    <p:extLst>
      <p:ext uri="{BB962C8B-B14F-4D97-AF65-F5344CB8AC3E}">
        <p14:creationId xmlns:p14="http://schemas.microsoft.com/office/powerpoint/2010/main" val="2205414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36</a:t>
            </a:fld>
            <a:endParaRPr lang="en-US" dirty="0"/>
          </a:p>
        </p:txBody>
      </p:sp>
    </p:spTree>
    <p:extLst>
      <p:ext uri="{BB962C8B-B14F-4D97-AF65-F5344CB8AC3E}">
        <p14:creationId xmlns:p14="http://schemas.microsoft.com/office/powerpoint/2010/main" val="63058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8</a:t>
            </a:fld>
            <a:endParaRPr lang="en-US" dirty="0"/>
          </a:p>
        </p:txBody>
      </p:sp>
    </p:spTree>
    <p:extLst>
      <p:ext uri="{BB962C8B-B14F-4D97-AF65-F5344CB8AC3E}">
        <p14:creationId xmlns:p14="http://schemas.microsoft.com/office/powerpoint/2010/main" val="7572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9</a:t>
            </a:fld>
            <a:endParaRPr lang="en-US" dirty="0"/>
          </a:p>
        </p:txBody>
      </p:sp>
    </p:spTree>
    <p:extLst>
      <p:ext uri="{BB962C8B-B14F-4D97-AF65-F5344CB8AC3E}">
        <p14:creationId xmlns:p14="http://schemas.microsoft.com/office/powerpoint/2010/main" val="141445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10</a:t>
            </a:fld>
            <a:endParaRPr lang="en-US" dirty="0"/>
          </a:p>
        </p:txBody>
      </p:sp>
    </p:spTree>
    <p:extLst>
      <p:ext uri="{BB962C8B-B14F-4D97-AF65-F5344CB8AC3E}">
        <p14:creationId xmlns:p14="http://schemas.microsoft.com/office/powerpoint/2010/main" val="424951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11</a:t>
            </a:fld>
            <a:endParaRPr lang="en-US" dirty="0"/>
          </a:p>
        </p:txBody>
      </p:sp>
    </p:spTree>
    <p:extLst>
      <p:ext uri="{BB962C8B-B14F-4D97-AF65-F5344CB8AC3E}">
        <p14:creationId xmlns:p14="http://schemas.microsoft.com/office/powerpoint/2010/main" val="216468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13</a:t>
            </a:fld>
            <a:endParaRPr lang="en-US" dirty="0"/>
          </a:p>
        </p:txBody>
      </p:sp>
    </p:spTree>
    <p:extLst>
      <p:ext uri="{BB962C8B-B14F-4D97-AF65-F5344CB8AC3E}">
        <p14:creationId xmlns:p14="http://schemas.microsoft.com/office/powerpoint/2010/main" val="28770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14</a:t>
            </a:fld>
            <a:endParaRPr lang="en-US" dirty="0"/>
          </a:p>
        </p:txBody>
      </p:sp>
    </p:spTree>
    <p:extLst>
      <p:ext uri="{BB962C8B-B14F-4D97-AF65-F5344CB8AC3E}">
        <p14:creationId xmlns:p14="http://schemas.microsoft.com/office/powerpoint/2010/main" val="115242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7C23A8-AF53-4865-9711-6AE75E804115}" type="slidenum">
              <a:rPr lang="en-US" smtClean="0"/>
              <a:pPr/>
              <a:t>15</a:t>
            </a:fld>
            <a:endParaRPr lang="en-US" dirty="0"/>
          </a:p>
        </p:txBody>
      </p:sp>
    </p:spTree>
    <p:extLst>
      <p:ext uri="{BB962C8B-B14F-4D97-AF65-F5344CB8AC3E}">
        <p14:creationId xmlns:p14="http://schemas.microsoft.com/office/powerpoint/2010/main" val="168591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CA8466-E785-4C2D-B628-6B6DCF694CAF}"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pPr/>
              <a:t>7/28/2022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61E9E-6EF6-4DF9-AD45-E2D24711EC29}" type="datetimeFigureOut">
              <a:rPr lang="en-US" smtClean="0">
                <a:solidFill>
                  <a:prstClr val="black">
                    <a:tint val="75000"/>
                  </a:prstClr>
                </a:solidFill>
              </a:rPr>
              <a:pPr/>
              <a:t>7/28/2022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A8466-E785-4C2D-B628-6B6DCF694CAF}"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557" y="302983"/>
            <a:ext cx="7841443" cy="2455566"/>
          </a:xfrm>
          <a:prstGeom prst="rect">
            <a:avLst/>
          </a:prstGeom>
        </p:spPr>
      </p:pic>
      <p:grpSp>
        <p:nvGrpSpPr>
          <p:cNvPr id="9" name="Group 8"/>
          <p:cNvGrpSpPr/>
          <p:nvPr/>
        </p:nvGrpSpPr>
        <p:grpSpPr>
          <a:xfrm>
            <a:off x="381000" y="1306775"/>
            <a:ext cx="3490886" cy="1614806"/>
            <a:chOff x="381000" y="1840175"/>
            <a:chExt cx="3490886" cy="1614806"/>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40175"/>
              <a:ext cx="3490886" cy="914400"/>
            </a:xfrm>
            <a:prstGeom prst="rect">
              <a:avLst/>
            </a:prstGeom>
          </p:spPr>
        </p:pic>
        <p:sp>
          <p:nvSpPr>
            <p:cNvPr id="8" name="Subtitle 2"/>
            <p:cNvSpPr txBox="1">
              <a:spLocks/>
            </p:cNvSpPr>
            <p:nvPr/>
          </p:nvSpPr>
          <p:spPr bwMode="auto">
            <a:xfrm>
              <a:off x="1828800" y="3067958"/>
              <a:ext cx="1905000" cy="387023"/>
            </a:xfrm>
            <a:prstGeom prst="rect">
              <a:avLst/>
            </a:prstGeom>
            <a:noFill/>
            <a:ln w="9525">
              <a:noFill/>
              <a:miter lim="800000"/>
              <a:headEnd/>
              <a:tailEnd/>
            </a:ln>
          </p:spPr>
          <p:txBody>
            <a:bodyPr lIns="0" tIns="0" rIns="0" bIns="0" anchor="b"/>
            <a:lstStyle/>
            <a:p>
              <a:pPr marL="342900" indent="-342900" algn="r">
                <a:spcBef>
                  <a:spcPct val="20000"/>
                </a:spcBef>
              </a:pPr>
              <a:r>
                <a:rPr lang="en-US" sz="1200" i="1" dirty="0" smtClean="0">
                  <a:solidFill>
                    <a:srgbClr val="00529A"/>
                  </a:solidFill>
                  <a:latin typeface="Century Gothic" panose="020B0502020202020204" pitchFamily="34" charset="0"/>
                  <a:cs typeface="Arial" charset="0"/>
                </a:rPr>
                <a:t>We Make It Happen</a:t>
              </a:r>
            </a:p>
            <a:p>
              <a:pPr marL="342900" indent="-342900" algn="r">
                <a:spcBef>
                  <a:spcPct val="20000"/>
                </a:spcBef>
              </a:pPr>
              <a:r>
                <a:rPr lang="en-US" sz="1200" i="1" dirty="0" smtClean="0">
                  <a:solidFill>
                    <a:srgbClr val="00529A"/>
                  </a:solidFill>
                  <a:latin typeface="Century Gothic" panose="020B0502020202020204" pitchFamily="34" charset="0"/>
                  <a:cs typeface="Arial" charset="0"/>
                </a:rPr>
                <a:t>One Shipment at </a:t>
              </a:r>
              <a:r>
                <a:rPr lang="en-US" sz="1200" i="1" dirty="0">
                  <a:solidFill>
                    <a:srgbClr val="00529A"/>
                  </a:solidFill>
                  <a:latin typeface="Century Gothic" panose="020B0502020202020204" pitchFamily="34" charset="0"/>
                  <a:cs typeface="Arial" charset="0"/>
                </a:rPr>
                <a:t>a Time</a:t>
              </a:r>
              <a:r>
                <a:rPr lang="en-US" sz="1200" i="1" baseline="30000" dirty="0">
                  <a:solidFill>
                    <a:srgbClr val="00529A"/>
                  </a:solidFill>
                  <a:latin typeface="Century Gothic" panose="020B0502020202020204" pitchFamily="34" charset="0"/>
                  <a:cs typeface="Arial" charset="0"/>
                </a:rPr>
                <a:t>®</a:t>
              </a:r>
            </a:p>
          </p:txBody>
        </p:sp>
      </p:grpSp>
      <p:cxnSp>
        <p:nvCxnSpPr>
          <p:cNvPr id="11" name="Straight Connector 10"/>
          <p:cNvCxnSpPr/>
          <p:nvPr/>
        </p:nvCxnSpPr>
        <p:spPr>
          <a:xfrm>
            <a:off x="1600200" y="2438400"/>
            <a:ext cx="2133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4550" y="3505200"/>
            <a:ext cx="7082388" cy="2723823"/>
          </a:xfrm>
          <a:prstGeom prst="rect">
            <a:avLst/>
          </a:prstGeom>
          <a:noFill/>
        </p:spPr>
        <p:txBody>
          <a:bodyPr wrap="none" rtlCol="0">
            <a:spAutoFit/>
          </a:bodyPr>
          <a:lstStyle/>
          <a:p>
            <a:pPr algn="ctr">
              <a:lnSpc>
                <a:spcPct val="150000"/>
              </a:lnSpc>
            </a:pPr>
            <a:r>
              <a:rPr lang="en-US" sz="3600" b="1" i="1" dirty="0" smtClean="0">
                <a:solidFill>
                  <a:srgbClr val="00529A"/>
                </a:solidFill>
                <a:latin typeface="Century Gothic" panose="020B0502020202020204" pitchFamily="34" charset="0"/>
                <a:cs typeface="Arial" charset="0"/>
              </a:rPr>
              <a:t>Aeronet 2022 Mid-Year Review</a:t>
            </a:r>
          </a:p>
          <a:p>
            <a:pPr algn="ctr">
              <a:lnSpc>
                <a:spcPct val="150000"/>
              </a:lnSpc>
            </a:pPr>
            <a:r>
              <a:rPr lang="en-US" sz="2800" b="1" i="1" dirty="0" smtClean="0">
                <a:solidFill>
                  <a:srgbClr val="00529A"/>
                </a:solidFill>
                <a:latin typeface="Century Gothic" panose="020B0502020202020204" pitchFamily="34" charset="0"/>
                <a:cs typeface="Arial" charset="0"/>
              </a:rPr>
              <a:t>“One Team Working Together”</a:t>
            </a:r>
          </a:p>
          <a:p>
            <a:pPr>
              <a:lnSpc>
                <a:spcPct val="150000"/>
              </a:lnSpc>
            </a:pPr>
            <a:endParaRPr lang="en-US" sz="2200" b="1" i="1" dirty="0" smtClean="0">
              <a:solidFill>
                <a:srgbClr val="00529A"/>
              </a:solidFill>
              <a:latin typeface="Century Gothic" panose="020B0502020202020204" pitchFamily="34" charset="0"/>
              <a:cs typeface="Arial" charset="0"/>
            </a:endParaRPr>
          </a:p>
          <a:p>
            <a:pPr>
              <a:lnSpc>
                <a:spcPct val="150000"/>
              </a:lnSpc>
            </a:pPr>
            <a:endParaRPr lang="en-US" sz="2800" b="1" i="1" dirty="0" smtClean="0">
              <a:solidFill>
                <a:srgbClr val="00529A"/>
              </a:solidFill>
              <a:latin typeface="Century Gothic" panose="020B0502020202020204" pitchFamily="34"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H1 2021 vs H1 2022 – Service Level</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hart 4"/>
          <p:cNvGraphicFramePr/>
          <p:nvPr>
            <p:extLst>
              <p:ext uri="{D42A27DB-BD31-4B8C-83A1-F6EECF244321}">
                <p14:modId xmlns:p14="http://schemas.microsoft.com/office/powerpoint/2010/main" val="2038332951"/>
              </p:ext>
            </p:extLst>
          </p:nvPr>
        </p:nvGraphicFramePr>
        <p:xfrm>
          <a:off x="1371600" y="1295400"/>
          <a:ext cx="8864600" cy="4614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8693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57200" y="1289161"/>
            <a:ext cx="10287000" cy="4430059"/>
          </a:xfrm>
          <a:prstGeom prst="rect">
            <a:avLst/>
          </a:prstGeom>
          <a:noFill/>
          <a:ln w="9525">
            <a:noFill/>
            <a:miter lim="800000"/>
            <a:headEnd/>
            <a:tailEnd/>
          </a:ln>
        </p:spPr>
        <p:txBody>
          <a:bodyPr wrap="square" anchor="ctr">
            <a:spAutoFit/>
          </a:bodyPr>
          <a:lstStyle/>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The amount of new opportunities in our sales pipeline is a leading indicator of confidence in the market</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As we head towards 2023, it is more important than ever that we have a full pipeline with a balanced portfolio of opportunities</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Through June, we have created </a:t>
            </a:r>
            <a:r>
              <a:rPr lang="en-US" b="1" dirty="0" smtClean="0">
                <a:solidFill>
                  <a:srgbClr val="00529A"/>
                </a:solidFill>
                <a:cs typeface="Arial" panose="020B0604020202020204" pitchFamily="34" charset="0"/>
              </a:rPr>
              <a:t>587</a:t>
            </a:r>
            <a:r>
              <a:rPr lang="en-US" dirty="0" smtClean="0">
                <a:solidFill>
                  <a:srgbClr val="00529A"/>
                </a:solidFill>
                <a:cs typeface="Arial" panose="020B0604020202020204" pitchFamily="34" charset="0"/>
              </a:rPr>
              <a:t> new accounts in Aerotrac which have generated </a:t>
            </a:r>
            <a:r>
              <a:rPr lang="en-US" b="1" dirty="0" smtClean="0">
                <a:solidFill>
                  <a:srgbClr val="00529A"/>
                </a:solidFill>
                <a:cs typeface="Arial" panose="020B0604020202020204" pitchFamily="34" charset="0"/>
              </a:rPr>
              <a:t>$1,259,163 </a:t>
            </a:r>
            <a:r>
              <a:rPr lang="en-US" dirty="0" smtClean="0">
                <a:solidFill>
                  <a:srgbClr val="00529A"/>
                </a:solidFill>
                <a:cs typeface="Arial" panose="020B0604020202020204" pitchFamily="34" charset="0"/>
              </a:rPr>
              <a:t>margin</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However, of those 587, 318 (54%) have zero margin</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I understand that some opportunities have a longer sales cycle, but why do over half of new accounts created have no revenue and a significant number don’t even have credit established?</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The 2</a:t>
            </a:r>
            <a:r>
              <a:rPr lang="en-US" baseline="30000" dirty="0" smtClean="0">
                <a:solidFill>
                  <a:srgbClr val="00529A"/>
                </a:solidFill>
                <a:cs typeface="Arial" panose="020B0604020202020204" pitchFamily="34" charset="0"/>
              </a:rPr>
              <a:t>nd</a:t>
            </a:r>
            <a:r>
              <a:rPr lang="en-US" dirty="0" smtClean="0">
                <a:solidFill>
                  <a:srgbClr val="00529A"/>
                </a:solidFill>
                <a:cs typeface="Arial" panose="020B0604020202020204" pitchFamily="34" charset="0"/>
              </a:rPr>
              <a:t> page of your monthly sales report where it lists your new accounts created in 2022, now has them broken down by those with credit established and those that don’t. Needs further analysis</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New Business Analysis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90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The path forward</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25023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10095" y="1690300"/>
            <a:ext cx="10287000" cy="2457083"/>
          </a:xfrm>
          <a:prstGeom prst="rect">
            <a:avLst/>
          </a:prstGeom>
          <a:noFill/>
          <a:ln w="9525">
            <a:noFill/>
            <a:miter lim="800000"/>
            <a:headEnd/>
            <a:tailEnd/>
          </a:ln>
        </p:spPr>
        <p:txBody>
          <a:bodyPr wrap="square" anchor="ctr">
            <a:spAutoFit/>
          </a:bodyPr>
          <a:lstStyle/>
          <a:p>
            <a:pPr marL="342900" indent="-342900">
              <a:lnSpc>
                <a:spcPct val="150000"/>
              </a:lnSpc>
              <a:spcAft>
                <a:spcPts val="1000"/>
              </a:spcAft>
              <a:buBlip>
                <a:blip r:embed="rId3"/>
              </a:buBlip>
            </a:pPr>
            <a:r>
              <a:rPr lang="en-US" sz="2000" dirty="0" smtClean="0">
                <a:solidFill>
                  <a:srgbClr val="00529A"/>
                </a:solidFill>
                <a:cs typeface="Arial" panose="020B0604020202020204" pitchFamily="34" charset="0"/>
              </a:rPr>
              <a:t>As we continue to establish strong revenue growth, the next goal is to significantly grow our profit margins.</a:t>
            </a:r>
          </a:p>
          <a:p>
            <a:pPr marL="342900" indent="-342900">
              <a:lnSpc>
                <a:spcPct val="150000"/>
              </a:lnSpc>
              <a:spcAft>
                <a:spcPts val="1000"/>
              </a:spcAft>
              <a:buBlip>
                <a:blip r:embed="rId3"/>
              </a:buBlip>
            </a:pPr>
            <a:r>
              <a:rPr lang="en-US" sz="2000" dirty="0" smtClean="0">
                <a:solidFill>
                  <a:srgbClr val="00529A"/>
                </a:solidFill>
                <a:cs typeface="Arial" panose="020B0604020202020204" pitchFamily="34" charset="0"/>
              </a:rPr>
              <a:t>This can be done through a strategic plan that includes infrastructure, increased automation, and which, will permit our Operations colleagues to work more efficiently</a:t>
            </a:r>
          </a:p>
          <a:p>
            <a:pPr>
              <a:spcAft>
                <a:spcPts val="1000"/>
              </a:spcAft>
            </a:pPr>
            <a:endParaRPr lang="en-US" sz="17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The Plan for Future Growth</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929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Organizational Chart</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1223962" y="984578"/>
            <a:ext cx="9363075" cy="5121195"/>
          </a:xfrm>
          <a:prstGeom prst="rect">
            <a:avLst/>
          </a:prstGeom>
        </p:spPr>
      </p:pic>
    </p:spTree>
    <p:extLst>
      <p:ext uri="{BB962C8B-B14F-4D97-AF65-F5344CB8AC3E}">
        <p14:creationId xmlns:p14="http://schemas.microsoft.com/office/powerpoint/2010/main" val="238566927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381000" y="1213006"/>
            <a:ext cx="10287000" cy="4430059"/>
          </a:xfrm>
          <a:prstGeom prst="rect">
            <a:avLst/>
          </a:prstGeom>
          <a:noFill/>
          <a:ln w="9525">
            <a:noFill/>
            <a:miter lim="800000"/>
            <a:headEnd/>
            <a:tailEnd/>
          </a:ln>
        </p:spPr>
        <p:txBody>
          <a:bodyPr wrap="square" anchor="ctr">
            <a:spAutoFit/>
          </a:bodyPr>
          <a:lstStyle/>
          <a:p>
            <a:pPr algn="ctr">
              <a:lnSpc>
                <a:spcPct val="150000"/>
              </a:lnSpc>
              <a:spcAft>
                <a:spcPts val="1000"/>
              </a:spcAft>
            </a:pPr>
            <a:r>
              <a:rPr lang="en-US" u="sng" dirty="0" smtClean="0">
                <a:solidFill>
                  <a:srgbClr val="00529A"/>
                </a:solidFill>
                <a:cs typeface="Arial" panose="020B0604020202020204" pitchFamily="34" charset="0"/>
              </a:rPr>
              <a:t>Making it Happen the Aeronet Way</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Our goal at Aeronet is to generate $250M in revenue, with at least $6.25M in profit, by the end of December 2022</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This is not an easy goal, and it will take diligent work by every Aeronet associate in order to achieve it</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But when we do achieve this goal, we know that was a firm belief in our core values of </a:t>
            </a:r>
            <a:r>
              <a:rPr lang="en-US" b="1" dirty="0" smtClean="0">
                <a:solidFill>
                  <a:srgbClr val="00529A"/>
                </a:solidFill>
                <a:cs typeface="Arial" panose="020B0604020202020204" pitchFamily="34" charset="0"/>
              </a:rPr>
              <a:t>Integrity</a:t>
            </a:r>
            <a:r>
              <a:rPr lang="en-US" dirty="0" smtClean="0">
                <a:solidFill>
                  <a:srgbClr val="00529A"/>
                </a:solidFill>
                <a:cs typeface="Arial" panose="020B0604020202020204" pitchFamily="34" charset="0"/>
              </a:rPr>
              <a:t>, </a:t>
            </a:r>
            <a:r>
              <a:rPr lang="en-US" b="1" dirty="0" smtClean="0">
                <a:solidFill>
                  <a:srgbClr val="00529A"/>
                </a:solidFill>
                <a:cs typeface="Arial" panose="020B0604020202020204" pitchFamily="34" charset="0"/>
              </a:rPr>
              <a:t>Commitment </a:t>
            </a:r>
            <a:r>
              <a:rPr lang="en-US" dirty="0" smtClean="0">
                <a:solidFill>
                  <a:srgbClr val="00529A"/>
                </a:solidFill>
                <a:cs typeface="Arial" panose="020B0604020202020204" pitchFamily="34" charset="0"/>
              </a:rPr>
              <a:t>and </a:t>
            </a:r>
            <a:r>
              <a:rPr lang="en-US" b="1" dirty="0" smtClean="0">
                <a:solidFill>
                  <a:srgbClr val="00529A"/>
                </a:solidFill>
                <a:cs typeface="Arial" panose="020B0604020202020204" pitchFamily="34" charset="0"/>
              </a:rPr>
              <a:t>Passion</a:t>
            </a:r>
            <a:r>
              <a:rPr lang="en-US" dirty="0" smtClean="0">
                <a:solidFill>
                  <a:srgbClr val="00529A"/>
                </a:solidFill>
                <a:cs typeface="Arial" panose="020B0604020202020204" pitchFamily="34" charset="0"/>
              </a:rPr>
              <a:t> that helped us get there</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Key to this, is not only the belief in our core values, but the belief in ourselves</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If we have a strong faith in what we are capable of, both as individuals and as a team, then we will achieve our goals.</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The Aeronet Secret of Success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5812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David Gibson </a:t>
            </a:r>
            <a:br>
              <a:rPr lang="en-US" sz="2800" dirty="0" smtClean="0">
                <a:solidFill>
                  <a:schemeClr val="tx2"/>
                </a:solidFill>
                <a:latin typeface="Century Gothic" panose="020B0502020202020204" pitchFamily="34" charset="0"/>
              </a:rPr>
            </a:br>
            <a:r>
              <a:rPr lang="en-US" sz="2800" dirty="0" smtClean="0">
                <a:solidFill>
                  <a:schemeClr val="tx2"/>
                </a:solidFill>
                <a:latin typeface="Century Gothic" panose="020B0502020202020204" pitchFamily="34" charset="0"/>
              </a:rPr>
              <a:t>– EVP, International</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02609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369916" y="1219200"/>
            <a:ext cx="10287000" cy="4057521"/>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Cynthia Town – FCL exports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Caroline Oliveira – Agent amendments, Inbound / Outbound air &amp; ocean </a:t>
            </a:r>
            <a:r>
              <a:rPr lang="en-US" dirty="0">
                <a:solidFill>
                  <a:srgbClr val="00529A"/>
                </a:solidFill>
                <a:cs typeface="Arial" panose="020B0604020202020204" pitchFamily="34" charset="0"/>
              </a:rPr>
              <a:t>q</a:t>
            </a:r>
            <a:r>
              <a:rPr lang="en-US" dirty="0" smtClean="0">
                <a:solidFill>
                  <a:srgbClr val="00529A"/>
                </a:solidFill>
                <a:cs typeface="Arial" panose="020B0604020202020204" pitchFamily="34" charset="0"/>
              </a:rPr>
              <a:t>uotes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Blanca Munoz – Agents quotes, RFQ assistance with international parts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Adam Gibson – Agent quotes, DAP tariff procurement</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David Gibson – International agent relations &amp; escalation point</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Group email: MAXIntl@Aeronet.com</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International Team</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8839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10095" y="2284052"/>
            <a:ext cx="5685905" cy="1269578"/>
          </a:xfrm>
          <a:prstGeom prst="rect">
            <a:avLst/>
          </a:prstGeom>
          <a:noFill/>
          <a:ln w="9525">
            <a:noFill/>
            <a:miter lim="800000"/>
            <a:headEnd/>
            <a:tailEnd/>
          </a:ln>
        </p:spPr>
        <p:txBody>
          <a:bodyPr wrap="square" anchor="ctr">
            <a:spAutoFit/>
          </a:bodyPr>
          <a:lstStyle/>
          <a:p>
            <a:pPr marL="342900" indent="-342900">
              <a:lnSpc>
                <a:spcPct val="150000"/>
              </a:lnSpc>
              <a:spcAft>
                <a:spcPts val="1000"/>
              </a:spcAft>
              <a:buBlip>
                <a:blip r:embed="rId3"/>
              </a:buBlip>
            </a:pPr>
            <a:r>
              <a:rPr lang="en-US" sz="1700" dirty="0" smtClean="0">
                <a:solidFill>
                  <a:schemeClr val="tx1">
                    <a:lumMod val="75000"/>
                    <a:lumOff val="25000"/>
                  </a:schemeClr>
                </a:solidFill>
                <a:latin typeface="Arial" panose="020B0604020202020204" pitchFamily="34" charset="0"/>
                <a:cs typeface="Arial" panose="020B0604020202020204" pitchFamily="34" charset="0"/>
              </a:rPr>
              <a:t>Aeronet has strategic international joint ventures with logistics partners in Europe, Asia, North America, Oceania, South America and Africa</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Overseas Joint Ventures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BD6C4E3-64D4-4BEF-804B-3FD015309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036" y="261303"/>
            <a:ext cx="5056927" cy="5751349"/>
          </a:xfrm>
          <a:prstGeom prst="rect">
            <a:avLst/>
          </a:prstGeom>
        </p:spPr>
      </p:pic>
    </p:spTree>
    <p:extLst>
      <p:ext uri="{BB962C8B-B14F-4D97-AF65-F5344CB8AC3E}">
        <p14:creationId xmlns:p14="http://schemas.microsoft.com/office/powerpoint/2010/main" val="37356344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Finding an Agent in Aerotrac</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381000" y="1066800"/>
            <a:ext cx="5791200" cy="2344389"/>
          </a:xfrm>
          <a:prstGeom prst="rect">
            <a:avLst/>
          </a:prstGeom>
        </p:spPr>
      </p:pic>
      <p:sp>
        <p:nvSpPr>
          <p:cNvPr id="5" name="Left Arrow 4"/>
          <p:cNvSpPr/>
          <p:nvPr/>
        </p:nvSpPr>
        <p:spPr>
          <a:xfrm>
            <a:off x="4648200" y="1752600"/>
            <a:ext cx="914400"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219200" y="3593787"/>
            <a:ext cx="10115550" cy="1632359"/>
          </a:xfrm>
          <a:prstGeom prst="rect">
            <a:avLst/>
          </a:prstGeom>
        </p:spPr>
      </p:pic>
      <p:sp>
        <p:nvSpPr>
          <p:cNvPr id="10" name="Left Arrow 9"/>
          <p:cNvSpPr/>
          <p:nvPr/>
        </p:nvSpPr>
        <p:spPr>
          <a:xfrm rot="956871">
            <a:off x="3920903" y="4226367"/>
            <a:ext cx="914400" cy="3806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8855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0"/>
            <a:ext cx="7470315" cy="5447645"/>
          </a:xfrm>
          <a:prstGeom prst="rect">
            <a:avLst/>
          </a:prstGeom>
          <a:noFill/>
        </p:spPr>
        <p:txBody>
          <a:bodyPr wrap="none" rtlCol="0">
            <a:spAutoFit/>
          </a:bodyPr>
          <a:lstStyle/>
          <a:p>
            <a:pPr>
              <a:lnSpc>
                <a:spcPct val="150000"/>
              </a:lnSpc>
            </a:pPr>
            <a:r>
              <a:rPr lang="en-US" sz="2800" b="1" i="1" dirty="0" smtClean="0">
                <a:solidFill>
                  <a:srgbClr val="00529A"/>
                </a:solidFill>
                <a:latin typeface="Century Gothic" panose="020B0502020202020204" pitchFamily="34" charset="0"/>
                <a:cs typeface="Arial" charset="0"/>
              </a:rPr>
              <a:t>MID-YEAR REVIEW AGENDA</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Hal Year Financial Update</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Half Year Business Analysis</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The Path Forward</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David Gibson – EVP International</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Jim Wallace – GM Trans-Border Mexico</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Overcoming Challenges – 3 Frontline Perspectives</a:t>
            </a:r>
          </a:p>
          <a:p>
            <a:pPr marL="457200" indent="-457200">
              <a:lnSpc>
                <a:spcPct val="150000"/>
              </a:lnSpc>
              <a:buFont typeface="Arial" panose="020B0604020202020204" pitchFamily="34" charset="0"/>
              <a:buChar char="•"/>
            </a:pPr>
            <a:r>
              <a:rPr lang="en-US" sz="2200" b="1" i="1" dirty="0" smtClean="0">
                <a:solidFill>
                  <a:srgbClr val="00529A"/>
                </a:solidFill>
                <a:latin typeface="Century Gothic" panose="020B0502020202020204" pitchFamily="34" charset="0"/>
                <a:cs typeface="Arial" charset="0"/>
              </a:rPr>
              <a:t>Conclusion</a:t>
            </a:r>
          </a:p>
          <a:p>
            <a:pPr marL="457200" indent="-457200">
              <a:lnSpc>
                <a:spcPct val="150000"/>
              </a:lnSpc>
              <a:buFont typeface="Arial" panose="020B0604020202020204" pitchFamily="34" charset="0"/>
              <a:buChar char="•"/>
            </a:pPr>
            <a:endParaRPr lang="en-US" sz="2200" b="1" i="1" dirty="0" smtClean="0">
              <a:solidFill>
                <a:srgbClr val="00529A"/>
              </a:solidFill>
              <a:latin typeface="Century Gothic" panose="020B0502020202020204" pitchFamily="34" charset="0"/>
              <a:cs typeface="Arial" charset="0"/>
            </a:endParaRPr>
          </a:p>
          <a:p>
            <a:pPr>
              <a:lnSpc>
                <a:spcPct val="150000"/>
              </a:lnSpc>
            </a:pPr>
            <a:endParaRPr lang="en-US" sz="2800" b="1" i="1" dirty="0" smtClean="0">
              <a:solidFill>
                <a:srgbClr val="00529A"/>
              </a:solidFill>
              <a:latin typeface="Century Gothic" panose="020B0502020202020204" pitchFamily="34" charset="0"/>
              <a:cs typeface="Arial" charset="0"/>
            </a:endParaRPr>
          </a:p>
        </p:txBody>
      </p:sp>
    </p:spTree>
    <p:extLst>
      <p:ext uri="{BB962C8B-B14F-4D97-AF65-F5344CB8AC3E}">
        <p14:creationId xmlns:p14="http://schemas.microsoft.com/office/powerpoint/2010/main" val="226466468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Jim </a:t>
            </a:r>
            <a:r>
              <a:rPr lang="en-US" sz="2800" dirty="0" err="1" smtClean="0">
                <a:solidFill>
                  <a:schemeClr val="tx2"/>
                </a:solidFill>
                <a:latin typeface="Century Gothic" panose="020B0502020202020204" pitchFamily="34" charset="0"/>
              </a:rPr>
              <a:t>wallace</a:t>
            </a:r>
            <a:r>
              <a:rPr lang="en-US" sz="2800" dirty="0" smtClean="0">
                <a:solidFill>
                  <a:schemeClr val="tx2"/>
                </a:solidFill>
                <a:latin typeface="Century Gothic" panose="020B0502020202020204" pitchFamily="34" charset="0"/>
              </a:rPr>
              <a:t> </a:t>
            </a:r>
            <a:br>
              <a:rPr lang="en-US" sz="2800" dirty="0" smtClean="0">
                <a:solidFill>
                  <a:schemeClr val="tx2"/>
                </a:solidFill>
                <a:latin typeface="Century Gothic" panose="020B0502020202020204" pitchFamily="34" charset="0"/>
              </a:rPr>
            </a:br>
            <a:r>
              <a:rPr lang="en-US" sz="2800" dirty="0" smtClean="0">
                <a:solidFill>
                  <a:schemeClr val="tx2"/>
                </a:solidFill>
                <a:latin typeface="Century Gothic" panose="020B0502020202020204" pitchFamily="34" charset="0"/>
              </a:rPr>
              <a:t>– GM, San Antonio, Trans-border </a:t>
            </a:r>
            <a:r>
              <a:rPr lang="en-US" sz="2800" dirty="0" err="1" smtClean="0">
                <a:solidFill>
                  <a:schemeClr val="tx2"/>
                </a:solidFill>
                <a:latin typeface="Century Gothic" panose="020B0502020202020204" pitchFamily="34" charset="0"/>
              </a:rPr>
              <a:t>mexico</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83847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57200" y="1295400"/>
            <a:ext cx="10287000" cy="4057521"/>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Time-definite LTL consolidation</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Expedited services (charters, hand-carries, air, hot-shots)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International air and ocean</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U.S. – Mexico milk-runs and FTL</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Warehouse and distribution</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U.S. and Mexico Customs clearance</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Comprehensive Services / Solutions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02075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10759" y="1371600"/>
            <a:ext cx="10287000" cy="2010807"/>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Aeronet has signed a JV agreement to partner with </a:t>
            </a:r>
            <a:r>
              <a:rPr lang="en-US" dirty="0" err="1" smtClean="0">
                <a:solidFill>
                  <a:srgbClr val="00529A"/>
                </a:solidFill>
                <a:cs typeface="Arial" panose="020B0604020202020204" pitchFamily="34" charset="0"/>
              </a:rPr>
              <a:t>Xcell</a:t>
            </a:r>
            <a:r>
              <a:rPr lang="en-US" dirty="0" smtClean="0">
                <a:solidFill>
                  <a:srgbClr val="00529A"/>
                </a:solidFill>
                <a:cs typeface="Arial" panose="020B0604020202020204" pitchFamily="34" charset="0"/>
              </a:rPr>
              <a:t> Logistics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Currently interviewing for a shared sales resource</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Mexico Facilities</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Strategic Relationship – </a:t>
            </a:r>
            <a:r>
              <a:rPr lang="en-US" sz="2400" i="1" dirty="0" err="1" smtClean="0">
                <a:solidFill>
                  <a:srgbClr val="00529A"/>
                </a:solidFill>
                <a:latin typeface="Century Gothic" panose="020B0502020202020204" pitchFamily="34" charset="0"/>
                <a:cs typeface="Arial" charset="0"/>
              </a:rPr>
              <a:t>Xcell</a:t>
            </a:r>
            <a:r>
              <a:rPr lang="en-US" sz="2400" i="1" dirty="0" smtClean="0">
                <a:solidFill>
                  <a:srgbClr val="00529A"/>
                </a:solidFill>
                <a:latin typeface="Century Gothic" panose="020B0502020202020204" pitchFamily="34" charset="0"/>
                <a:cs typeface="Arial" charset="0"/>
              </a:rPr>
              <a:t> Logistics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0" y="3382407"/>
            <a:ext cx="5105400" cy="1077218"/>
          </a:xfrm>
          <a:prstGeom prst="rect">
            <a:avLst/>
          </a:prstGeom>
          <a:noFill/>
        </p:spPr>
        <p:txBody>
          <a:bodyPr wrap="square" rtlCol="0">
            <a:spAutoFit/>
          </a:bodyPr>
          <a:lstStyle/>
          <a:p>
            <a:r>
              <a:rPr lang="en-US" sz="1600" dirty="0" smtClean="0">
                <a:solidFill>
                  <a:srgbClr val="00529A"/>
                </a:solidFill>
              </a:rPr>
              <a:t>Mexico City	Laredo / Nuevo Laredo</a:t>
            </a:r>
          </a:p>
          <a:p>
            <a:r>
              <a:rPr lang="en-US" sz="1600" dirty="0" smtClean="0">
                <a:solidFill>
                  <a:srgbClr val="00529A"/>
                </a:solidFill>
              </a:rPr>
              <a:t>Monterrey		Guadalajara</a:t>
            </a:r>
          </a:p>
          <a:p>
            <a:r>
              <a:rPr lang="en-US" sz="1600" dirty="0" smtClean="0">
                <a:solidFill>
                  <a:srgbClr val="00529A"/>
                </a:solidFill>
              </a:rPr>
              <a:t>Saltillo		</a:t>
            </a:r>
            <a:r>
              <a:rPr lang="en-US" sz="1600" dirty="0" err="1" smtClean="0">
                <a:solidFill>
                  <a:srgbClr val="00529A"/>
                </a:solidFill>
              </a:rPr>
              <a:t>Manzanillo</a:t>
            </a:r>
            <a:endParaRPr lang="en-US" sz="1600" dirty="0" smtClean="0">
              <a:solidFill>
                <a:srgbClr val="00529A"/>
              </a:solidFill>
            </a:endParaRPr>
          </a:p>
          <a:p>
            <a:r>
              <a:rPr lang="en-US" sz="1600" dirty="0" smtClean="0">
                <a:solidFill>
                  <a:srgbClr val="00529A"/>
                </a:solidFill>
              </a:rPr>
              <a:t>Queretaro		Veracruz</a:t>
            </a:r>
            <a:endParaRPr lang="en-US" sz="1600" dirty="0">
              <a:solidFill>
                <a:srgbClr val="00529A"/>
              </a:solidFill>
            </a:endParaRPr>
          </a:p>
        </p:txBody>
      </p:sp>
    </p:spTree>
    <p:extLst>
      <p:ext uri="{BB962C8B-B14F-4D97-AF65-F5344CB8AC3E}">
        <p14:creationId xmlns:p14="http://schemas.microsoft.com/office/powerpoint/2010/main" val="82926222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57200" y="1066800"/>
            <a:ext cx="10287000" cy="4739759"/>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Focus &amp; probe on client needs &amp; current deficiencies</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Transit times &amp; delays</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Unreliable costs</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Poor communication / updates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Focus on manufacturing opportunities and Supply Chain</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Request shipment &amp; business data</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Engage SAT / </a:t>
            </a:r>
            <a:r>
              <a:rPr lang="en-US" dirty="0" err="1" smtClean="0">
                <a:solidFill>
                  <a:srgbClr val="00529A"/>
                </a:solidFill>
                <a:cs typeface="Arial" panose="020B0604020202020204" pitchFamily="34" charset="0"/>
              </a:rPr>
              <a:t>Xcell</a:t>
            </a:r>
            <a:r>
              <a:rPr lang="en-US" dirty="0" smtClean="0">
                <a:solidFill>
                  <a:srgbClr val="00529A"/>
                </a:solidFill>
                <a:cs typeface="Arial" panose="020B0604020202020204" pitchFamily="34" charset="0"/>
              </a:rPr>
              <a:t> in developing solutions</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Achieving Success - Keys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829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Overcoming Challenges – 3 Frontline </a:t>
            </a:r>
            <a:r>
              <a:rPr lang="en-US" sz="2800" dirty="0" err="1" smtClean="0">
                <a:solidFill>
                  <a:schemeClr val="tx2"/>
                </a:solidFill>
                <a:latin typeface="Century Gothic" panose="020B0502020202020204" pitchFamily="34" charset="0"/>
              </a:rPr>
              <a:t>prospectives</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140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Greg Spudic</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02210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6" name="Text Box 13"/>
          <p:cNvSpPr txBox="1">
            <a:spLocks noChangeArrowheads="1"/>
          </p:cNvSpPr>
          <p:nvPr/>
        </p:nvSpPr>
        <p:spPr bwMode="auto">
          <a:xfrm>
            <a:off x="381000" y="1337030"/>
            <a:ext cx="9372600" cy="4421723"/>
          </a:xfrm>
          <a:prstGeom prst="rect">
            <a:avLst/>
          </a:prstGeom>
          <a:noFill/>
          <a:ln w="9525">
            <a:noFill/>
            <a:miter lim="800000"/>
            <a:headEnd/>
            <a:tailEnd/>
          </a:ln>
        </p:spPr>
        <p:txBody>
          <a:bodyPr wrap="square" anchor="ctr">
            <a:spAutoFit/>
          </a:bodyPr>
          <a:lstStyle/>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cs typeface="Arial" panose="020B0604020202020204" pitchFamily="34" charset="0"/>
              </a:rPr>
              <a:t>Timing 		</a:t>
            </a:r>
            <a:r>
              <a:rPr lang="en-US" dirty="0" smtClean="0">
                <a:solidFill>
                  <a:srgbClr val="00529A"/>
                </a:solidFill>
                <a:cs typeface="Arial" panose="020B0604020202020204" pitchFamily="34" charset="0"/>
              </a:rPr>
              <a:t>Hire Date – 3/2/20	COVID Date – 3/11/20 (WHO)</a:t>
            </a:r>
            <a:endParaRPr lang="en-US" b="1" dirty="0" smtClean="0">
              <a:solidFill>
                <a:srgbClr val="00529A"/>
              </a:solidFill>
              <a:cs typeface="Arial" panose="020B0604020202020204" pitchFamily="34" charset="0"/>
            </a:endParaRP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cs typeface="Arial" panose="020B0604020202020204" pitchFamily="34" charset="0"/>
              </a:rPr>
              <a:t>Commodity</a:t>
            </a: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 		Sporting</a:t>
            </a:r>
            <a:r>
              <a:rPr kumimoji="0" lang="en-US" b="0" i="0" u="none" strike="noStrike" kern="1200" cap="none" spc="0" normalizeH="0" noProof="0" dirty="0" smtClean="0">
                <a:ln>
                  <a:noFill/>
                </a:ln>
                <a:solidFill>
                  <a:srgbClr val="00529A"/>
                </a:solidFill>
                <a:effectLst/>
                <a:uLnTx/>
                <a:uFillTx/>
                <a:cs typeface="Arial" panose="020B0604020202020204" pitchFamily="34" charset="0"/>
              </a:rPr>
              <a:t> Events / Cable, Wiring, Cameras, Racking </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baseline="0" dirty="0" smtClean="0">
                <a:solidFill>
                  <a:srgbClr val="00529A"/>
                </a:solidFill>
                <a:cs typeface="Arial" panose="020B0604020202020204" pitchFamily="34" charset="0"/>
              </a:rPr>
              <a:t>Introduction </a:t>
            </a:r>
            <a:r>
              <a:rPr lang="en-US" baseline="0" dirty="0" smtClean="0">
                <a:solidFill>
                  <a:srgbClr val="00529A"/>
                </a:solidFill>
                <a:cs typeface="Arial" panose="020B0604020202020204" pitchFamily="34" charset="0"/>
              </a:rPr>
              <a:t>		COVID, Sr. Director Sales,</a:t>
            </a:r>
            <a:r>
              <a:rPr lang="en-US" dirty="0" smtClean="0">
                <a:solidFill>
                  <a:srgbClr val="00529A"/>
                </a:solidFill>
                <a:cs typeface="Arial" panose="020B0604020202020204" pitchFamily="34" charset="0"/>
              </a:rPr>
              <a:t> </a:t>
            </a:r>
            <a:r>
              <a:rPr lang="en-US" dirty="0" err="1" smtClean="0">
                <a:solidFill>
                  <a:srgbClr val="00529A"/>
                </a:solidFill>
                <a:cs typeface="Arial" panose="020B0604020202020204" pitchFamily="34" charset="0"/>
              </a:rPr>
              <a:t>Pickleball</a:t>
            </a:r>
            <a:r>
              <a:rPr lang="en-US" dirty="0" smtClean="0">
                <a:solidFill>
                  <a:srgbClr val="00529A"/>
                </a:solidFill>
                <a:cs typeface="Arial" panose="020B0604020202020204" pitchFamily="34" charset="0"/>
              </a:rPr>
              <a:t> @ 0600</a:t>
            </a:r>
            <a:endParaRPr kumimoji="0" lang="en-US" b="1" i="0" u="none" strike="noStrike" kern="1200" cap="none" spc="0" normalizeH="0" baseline="0" noProof="0" dirty="0" smtClean="0">
              <a:ln>
                <a:noFill/>
              </a:ln>
              <a:solidFill>
                <a:srgbClr val="00529A"/>
              </a:solidFill>
              <a:effectLst/>
              <a:uLnTx/>
              <a:uFillTx/>
              <a:cs typeface="Arial" panose="020B0604020202020204" pitchFamily="34" charset="0"/>
            </a:endParaRP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cs typeface="Arial" panose="020B0604020202020204" pitchFamily="34" charset="0"/>
              </a:rPr>
              <a:t>Challenge		</a:t>
            </a:r>
            <a:r>
              <a:rPr lang="en-US" dirty="0" smtClean="0">
                <a:solidFill>
                  <a:srgbClr val="00529A"/>
                </a:solidFill>
                <a:cs typeface="Arial" panose="020B0604020202020204" pitchFamily="34" charset="0"/>
              </a:rPr>
              <a:t>Sr. Sales Director – No transportation authority </a:t>
            </a:r>
            <a:endParaRPr lang="en-US" b="1" dirty="0" smtClean="0">
              <a:solidFill>
                <a:srgbClr val="00529A"/>
              </a:solidFill>
              <a:cs typeface="Arial" panose="020B0604020202020204" pitchFamily="34" charset="0"/>
            </a:endParaRPr>
          </a:p>
          <a:p>
            <a:pPr lvl="5">
              <a:spcAft>
                <a:spcPts val="1000"/>
              </a:spcAft>
            </a:pPr>
            <a:r>
              <a:rPr kumimoji="0" lang="en-US" b="1" i="0" u="none" strike="noStrike" kern="1200" cap="none" spc="0" normalizeH="0" baseline="0" noProof="0" dirty="0">
                <a:ln>
                  <a:noFill/>
                </a:ln>
                <a:solidFill>
                  <a:srgbClr val="00529A"/>
                </a:solidFill>
                <a:effectLst/>
                <a:uLnTx/>
                <a:uFillTx/>
                <a:cs typeface="Arial" panose="020B0604020202020204" pitchFamily="34" charset="0"/>
              </a:rPr>
              <a:t>	</a:t>
            </a:r>
            <a:r>
              <a:rPr kumimoji="0" lang="en-US" i="0" u="none" strike="noStrike" kern="1200" cap="none" spc="0" normalizeH="0" baseline="0" noProof="0" dirty="0" smtClean="0">
                <a:ln>
                  <a:noFill/>
                </a:ln>
                <a:solidFill>
                  <a:srgbClr val="00529A"/>
                </a:solidFill>
                <a:effectLst/>
                <a:uLnTx/>
                <a:uFillTx/>
                <a:cs typeface="Arial" panose="020B0604020202020204" pitchFamily="34" charset="0"/>
              </a:rPr>
              <a:t>Intro to </a:t>
            </a: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Logistics Manager</a:t>
            </a:r>
            <a:r>
              <a:rPr kumimoji="0" lang="en-US" b="0" i="0" u="none" strike="noStrike" kern="1200" cap="none" spc="0" normalizeH="0" noProof="0" dirty="0" smtClean="0">
                <a:ln>
                  <a:noFill/>
                </a:ln>
                <a:solidFill>
                  <a:srgbClr val="00529A"/>
                </a:solidFill>
                <a:effectLst/>
                <a:uLnTx/>
                <a:uFillTx/>
                <a:cs typeface="Arial" panose="020B0604020202020204" pitchFamily="34" charset="0"/>
              </a:rPr>
              <a:t> – “Lifer” Why do I need you?</a:t>
            </a:r>
          </a:p>
          <a:p>
            <a:pPr lvl="5">
              <a:spcAft>
                <a:spcPts val="1000"/>
              </a:spcAft>
            </a:pPr>
            <a:r>
              <a:rPr lang="en-US" baseline="0" dirty="0">
                <a:solidFill>
                  <a:srgbClr val="00529A"/>
                </a:solidFill>
                <a:cs typeface="Arial" panose="020B0604020202020204" pitchFamily="34" charset="0"/>
              </a:rPr>
              <a:t>	</a:t>
            </a:r>
            <a:r>
              <a:rPr lang="en-US" baseline="0" dirty="0" smtClean="0">
                <a:solidFill>
                  <a:srgbClr val="00529A"/>
                </a:solidFill>
                <a:cs typeface="Arial" panose="020B0604020202020204" pitchFamily="34" charset="0"/>
              </a:rPr>
              <a:t>Heavily invested in 1 Service</a:t>
            </a:r>
            <a:r>
              <a:rPr lang="en-US" dirty="0" smtClean="0">
                <a:solidFill>
                  <a:srgbClr val="00529A"/>
                </a:solidFill>
                <a:cs typeface="Arial" panose="020B0604020202020204" pitchFamily="34" charset="0"/>
              </a:rPr>
              <a:t> Provider (R&amp;L)</a:t>
            </a:r>
          </a:p>
          <a:p>
            <a:pPr lvl="5">
              <a:spcAft>
                <a:spcPts val="1000"/>
              </a:spcAft>
            </a:pPr>
            <a:r>
              <a:rPr kumimoji="0" lang="en-US" b="0" i="0" u="none" strike="noStrike" kern="1200" cap="none" spc="0" normalizeH="0" baseline="0" noProof="0" dirty="0">
                <a:ln>
                  <a:noFill/>
                </a:ln>
                <a:solidFill>
                  <a:srgbClr val="00529A"/>
                </a:solidFill>
                <a:effectLst/>
                <a:uLnTx/>
                <a:uFillTx/>
                <a:cs typeface="Arial" panose="020B0604020202020204" pitchFamily="34" charset="0"/>
              </a:rPr>
              <a:t>	</a:t>
            </a: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LTL not on the table initially</a:t>
            </a:r>
          </a:p>
          <a:p>
            <a:pPr marL="342900" marR="0" lvl="0" indent="-342900" algn="l" defTabSz="914400" rtl="0" eaLnBrk="1" fontAlgn="auto" latinLnBrk="0" hangingPunct="1">
              <a:spcBef>
                <a:spcPts val="0"/>
              </a:spcBef>
              <a:spcAft>
                <a:spcPts val="1000"/>
              </a:spcAft>
              <a:buClrTx/>
              <a:buSzTx/>
              <a:buFontTx/>
              <a:buBlip>
                <a:blip r:embed="rId3"/>
              </a:buBlip>
              <a:tabLst/>
              <a:defRPr/>
            </a:pPr>
            <a:r>
              <a:rPr kumimoji="0" lang="en-US" b="1" i="0" u="none" strike="noStrike" kern="1200" cap="none" spc="0" normalizeH="0" baseline="0" noProof="0" dirty="0" smtClean="0">
                <a:ln>
                  <a:noFill/>
                </a:ln>
                <a:solidFill>
                  <a:srgbClr val="00529A"/>
                </a:solidFill>
                <a:effectLst/>
                <a:uLnTx/>
                <a:uFillTx/>
                <a:cs typeface="Arial" panose="020B0604020202020204" pitchFamily="34" charset="0"/>
              </a:rPr>
              <a:t>Overcome		</a:t>
            </a:r>
            <a:r>
              <a:rPr kumimoji="0" lang="en-US" i="0" u="none" strike="noStrike" kern="1200" cap="none" spc="0" normalizeH="0" baseline="0" noProof="0" dirty="0" smtClean="0">
                <a:ln>
                  <a:noFill/>
                </a:ln>
                <a:solidFill>
                  <a:srgbClr val="00529A"/>
                </a:solidFill>
                <a:effectLst/>
                <a:uLnTx/>
                <a:uFillTx/>
                <a:cs typeface="Arial" panose="020B0604020202020204" pitchFamily="34" charset="0"/>
              </a:rPr>
              <a:t>Find</a:t>
            </a:r>
            <a:r>
              <a:rPr kumimoji="0" lang="en-US" i="0" u="none" strike="noStrike" kern="1200" cap="none" spc="0" normalizeH="0" noProof="0" dirty="0" smtClean="0">
                <a:ln>
                  <a:noFill/>
                </a:ln>
                <a:solidFill>
                  <a:srgbClr val="00529A"/>
                </a:solidFill>
                <a:effectLst/>
                <a:uLnTx/>
                <a:uFillTx/>
                <a:cs typeface="Arial" panose="020B0604020202020204" pitchFamily="34" charset="0"/>
              </a:rPr>
              <a:t> potential soft spots thru other channels, other PIC’s</a:t>
            </a:r>
          </a:p>
          <a:p>
            <a:pPr lvl="3">
              <a:spcAft>
                <a:spcPts val="1000"/>
              </a:spcAft>
            </a:pPr>
            <a:r>
              <a:rPr lang="en-US" b="0" baseline="0" dirty="0">
                <a:solidFill>
                  <a:srgbClr val="00529A"/>
                </a:solidFill>
                <a:cs typeface="Arial" panose="020B0604020202020204" pitchFamily="34" charset="0"/>
              </a:rPr>
              <a:t>	</a:t>
            </a:r>
            <a:r>
              <a:rPr lang="en-US" b="0" baseline="0" dirty="0" smtClean="0">
                <a:solidFill>
                  <a:srgbClr val="00529A"/>
                </a:solidFill>
                <a:cs typeface="Arial" panose="020B0604020202020204" pitchFamily="34" charset="0"/>
              </a:rPr>
              <a:t>	Request</a:t>
            </a:r>
            <a:r>
              <a:rPr lang="en-US" b="0" dirty="0" smtClean="0">
                <a:solidFill>
                  <a:srgbClr val="00529A"/>
                </a:solidFill>
                <a:cs typeface="Arial" panose="020B0604020202020204" pitchFamily="34" charset="0"/>
              </a:rPr>
              <a:t> meeting w/ CFO</a:t>
            </a:r>
          </a:p>
          <a:p>
            <a:pPr lvl="3">
              <a:spcAft>
                <a:spcPts val="1000"/>
              </a:spcAft>
            </a:pPr>
            <a:r>
              <a:rPr kumimoji="0" lang="en-US" i="0" u="none" strike="noStrike" kern="1200" cap="none" spc="0" normalizeH="0" baseline="0" noProof="0" dirty="0">
                <a:ln>
                  <a:noFill/>
                </a:ln>
                <a:solidFill>
                  <a:srgbClr val="00529A"/>
                </a:solidFill>
                <a:effectLst/>
                <a:uLnTx/>
                <a:uFillTx/>
                <a:cs typeface="Arial" panose="020B0604020202020204" pitchFamily="34" charset="0"/>
              </a:rPr>
              <a:t>	</a:t>
            </a:r>
            <a:r>
              <a:rPr kumimoji="0" lang="en-US" i="0" u="none" strike="noStrike" kern="1200" cap="none" spc="0" normalizeH="0" baseline="0" noProof="0" dirty="0" smtClean="0">
                <a:ln>
                  <a:noFill/>
                </a:ln>
                <a:solidFill>
                  <a:srgbClr val="00529A"/>
                </a:solidFill>
                <a:effectLst/>
                <a:uLnTx/>
                <a:uFillTx/>
                <a:cs typeface="Arial" panose="020B0604020202020204" pitchFamily="34" charset="0"/>
              </a:rPr>
              <a:t>	</a:t>
            </a:r>
            <a:r>
              <a:rPr kumimoji="0" lang="en-US" i="0" u="none" strike="noStrike" kern="1200" cap="none" spc="0" normalizeH="0" baseline="0" noProof="0" dirty="0" err="1" smtClean="0">
                <a:ln>
                  <a:noFill/>
                </a:ln>
                <a:solidFill>
                  <a:srgbClr val="00529A"/>
                </a:solidFill>
                <a:effectLst/>
                <a:uLnTx/>
                <a:uFillTx/>
                <a:cs typeface="Arial" panose="020B0604020202020204" pitchFamily="34" charset="0"/>
              </a:rPr>
              <a:t>Aeronet</a:t>
            </a:r>
            <a:r>
              <a:rPr kumimoji="0" lang="en-US" i="0" u="none" strike="noStrike" kern="1200" cap="none" spc="0" normalizeH="0" baseline="0" noProof="0" dirty="0" smtClean="0">
                <a:ln>
                  <a:noFill/>
                </a:ln>
                <a:solidFill>
                  <a:srgbClr val="00529A"/>
                </a:solidFill>
                <a:effectLst/>
                <a:uLnTx/>
                <a:uFillTx/>
                <a:cs typeface="Arial" panose="020B0604020202020204" pitchFamily="34" charset="0"/>
              </a:rPr>
              <a:t> SME platform - </a:t>
            </a:r>
            <a:r>
              <a:rPr kumimoji="0" lang="en-US" i="0" u="none" strike="noStrike" kern="1200" cap="none" spc="0" normalizeH="0" baseline="0" noProof="0" dirty="0" err="1" smtClean="0">
                <a:ln>
                  <a:noFill/>
                </a:ln>
                <a:solidFill>
                  <a:srgbClr val="00529A"/>
                </a:solidFill>
                <a:effectLst/>
                <a:uLnTx/>
                <a:uFillTx/>
                <a:cs typeface="Arial" panose="020B0604020202020204" pitchFamily="34" charset="0"/>
              </a:rPr>
              <a:t>Aerotrac</a:t>
            </a:r>
            <a:endParaRPr kumimoji="0" lang="en-US" b="0" i="0" u="none" strike="noStrike" kern="1200" cap="none" spc="0" normalizeH="0" baseline="0" noProof="0" dirty="0">
              <a:ln>
                <a:noFill/>
              </a:ln>
              <a:solidFill>
                <a:srgbClr val="00529A"/>
              </a:solidFill>
              <a:effectLst/>
              <a:uLnTx/>
              <a:uFillTx/>
              <a:cs typeface="Arial" panose="020B0604020202020204" pitchFamily="34" charset="0"/>
            </a:endParaRPr>
          </a:p>
          <a:p>
            <a:pPr marR="0" lvl="0" algn="l" defTabSz="914400" rtl="0" eaLnBrk="1" fontAlgn="auto" latinLnBrk="0" hangingPunct="1">
              <a:lnSpc>
                <a:spcPct val="100000"/>
              </a:lnSpc>
              <a:spcBef>
                <a:spcPts val="0"/>
              </a:spcBef>
              <a:spcAft>
                <a:spcPts val="1000"/>
              </a:spcAft>
              <a:buClrTx/>
              <a:buSzTx/>
              <a:tabLst/>
              <a:defRPr/>
            </a:pP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			Live WebEx – Steve Cuzas</a:t>
            </a:r>
          </a:p>
        </p:txBody>
      </p:sp>
      <p:sp>
        <p:nvSpPr>
          <p:cNvPr id="8" name="Subtitle 2"/>
          <p:cNvSpPr txBox="1">
            <a:spLocks/>
          </p:cNvSpPr>
          <p:nvPr/>
        </p:nvSpPr>
        <p:spPr bwMode="auto">
          <a:xfrm>
            <a:off x="457200" y="304800"/>
            <a:ext cx="8305800" cy="387023"/>
          </a:xfrm>
          <a:prstGeom prst="rect">
            <a:avLst/>
          </a:prstGeom>
          <a:noFill/>
          <a:ln w="9525">
            <a:noFill/>
            <a:miter lim="800000"/>
            <a:headEnd/>
            <a:tailEnd/>
          </a:ln>
        </p:spPr>
        <p:txBody>
          <a:bodyPr lIns="0" tIns="0" rIns="0" bIns="0" anchor="b"/>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Joseph</a:t>
            </a:r>
            <a:r>
              <a:rPr kumimoji="0" lang="en-US" sz="2400" b="0" i="1" u="none" strike="noStrike" kern="1200" cap="none" spc="0" normalizeH="0" noProof="0" dirty="0" smtClean="0">
                <a:ln>
                  <a:noFill/>
                </a:ln>
                <a:solidFill>
                  <a:srgbClr val="00529A"/>
                </a:solidFill>
                <a:effectLst/>
                <a:uLnTx/>
                <a:uFillTx/>
                <a:latin typeface="Century Gothic" panose="020B0502020202020204" pitchFamily="34" charset="0"/>
                <a:ea typeface="+mn-ea"/>
                <a:cs typeface="Arial" charset="0"/>
              </a:rPr>
              <a:t> Electronics </a:t>
            </a: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 </a:t>
            </a:r>
            <a:r>
              <a:rPr kumimoji="0" lang="en-US" sz="2400" b="0" i="1" u="none" strike="noStrike" kern="1200" cap="none" spc="0" normalizeH="0" baseline="0" noProof="0" dirty="0" err="1" smtClean="0">
                <a:ln>
                  <a:noFill/>
                </a:ln>
                <a:solidFill>
                  <a:srgbClr val="00529A"/>
                </a:solidFill>
                <a:effectLst/>
                <a:uLnTx/>
                <a:uFillTx/>
                <a:latin typeface="Century Gothic" panose="020B0502020202020204" pitchFamily="34" charset="0"/>
                <a:ea typeface="+mn-ea"/>
                <a:cs typeface="Arial" charset="0"/>
              </a:rPr>
              <a:t>Aeronet</a:t>
            </a: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 Tools</a:t>
            </a:r>
            <a:r>
              <a:rPr kumimoji="0" lang="en-US" sz="2400" b="0" i="1" u="none" strike="noStrike" kern="1200" cap="none" spc="0" normalizeH="0" noProof="0" dirty="0" smtClean="0">
                <a:ln>
                  <a:noFill/>
                </a:ln>
                <a:solidFill>
                  <a:srgbClr val="00529A"/>
                </a:solidFill>
                <a:effectLst/>
                <a:uLnTx/>
                <a:uFillTx/>
                <a:latin typeface="Century Gothic" panose="020B0502020202020204" pitchFamily="34" charset="0"/>
                <a:ea typeface="+mn-ea"/>
                <a:cs typeface="Arial" charset="0"/>
              </a:rPr>
              <a:t> &amp; Capabilities</a:t>
            </a:r>
            <a:endParaRPr kumimoji="0" lang="en-US" sz="2400" b="0" i="1" u="none" strike="noStrike" kern="1200" cap="none" spc="0" normalizeH="0" baseline="0" noProof="0" dirty="0">
              <a:ln>
                <a:noFill/>
              </a:ln>
              <a:solidFill>
                <a:srgbClr val="00529A"/>
              </a:solidFill>
              <a:effectLst/>
              <a:uLnTx/>
              <a:uFillTx/>
              <a:latin typeface="Century Gothic" panose="020B0502020202020204" pitchFamily="34" charset="0"/>
              <a:ea typeface="+mn-ea"/>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1641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6" name="Text Box 13"/>
          <p:cNvSpPr txBox="1">
            <a:spLocks noChangeArrowheads="1"/>
          </p:cNvSpPr>
          <p:nvPr/>
        </p:nvSpPr>
        <p:spPr bwMode="auto">
          <a:xfrm>
            <a:off x="381000" y="1169244"/>
            <a:ext cx="9372600" cy="4826962"/>
          </a:xfrm>
          <a:prstGeom prst="rect">
            <a:avLst/>
          </a:prstGeom>
          <a:noFill/>
          <a:ln w="9525">
            <a:noFill/>
            <a:miter lim="800000"/>
            <a:headEnd/>
            <a:tailEnd/>
          </a:ln>
        </p:spPr>
        <p:txBody>
          <a:bodyPr wrap="square" anchor="ctr">
            <a:spAutoFit/>
          </a:bodyPr>
          <a:lstStyle/>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cs typeface="Arial" panose="020B0604020202020204" pitchFamily="34" charset="0"/>
              </a:rPr>
              <a:t>Overcome 		</a:t>
            </a:r>
            <a:r>
              <a:rPr lang="en-US" dirty="0" smtClean="0">
                <a:solidFill>
                  <a:srgbClr val="00529A"/>
                </a:solidFill>
                <a:cs typeface="Arial" panose="020B0604020202020204" pitchFamily="34" charset="0"/>
              </a:rPr>
              <a:t>Live onsite DEMO </a:t>
            </a:r>
            <a:r>
              <a:rPr lang="en-US" dirty="0" err="1" smtClean="0">
                <a:solidFill>
                  <a:srgbClr val="00529A"/>
                </a:solidFill>
                <a:cs typeface="Arial" panose="020B0604020202020204" pitchFamily="34" charset="0"/>
              </a:rPr>
              <a:t>Aerotrac</a:t>
            </a:r>
            <a:r>
              <a:rPr lang="en-US" dirty="0" smtClean="0">
                <a:solidFill>
                  <a:srgbClr val="00529A"/>
                </a:solidFill>
                <a:cs typeface="Arial" panose="020B0604020202020204" pitchFamily="34" charset="0"/>
              </a:rPr>
              <a:t> w/ </a:t>
            </a:r>
            <a:r>
              <a:rPr lang="en-US" dirty="0" err="1" smtClean="0">
                <a:solidFill>
                  <a:srgbClr val="00529A"/>
                </a:solidFill>
                <a:cs typeface="Arial" panose="020B0604020202020204" pitchFamily="34" charset="0"/>
              </a:rPr>
              <a:t>Logisitcs</a:t>
            </a:r>
            <a:r>
              <a:rPr lang="en-US" dirty="0" smtClean="0">
                <a:solidFill>
                  <a:srgbClr val="00529A"/>
                </a:solidFill>
                <a:cs typeface="Arial" panose="020B0604020202020204" pitchFamily="34" charset="0"/>
              </a:rPr>
              <a:t> Manager </a:t>
            </a:r>
          </a:p>
          <a:p>
            <a:pPr lvl="2">
              <a:spcAft>
                <a:spcPts val="1000"/>
              </a:spcAft>
            </a:pPr>
            <a:r>
              <a:rPr lang="en-US" b="1" dirty="0">
                <a:solidFill>
                  <a:srgbClr val="00529A"/>
                </a:solidFill>
                <a:cs typeface="Arial" panose="020B0604020202020204" pitchFamily="34" charset="0"/>
              </a:rPr>
              <a:t>	</a:t>
            </a:r>
            <a:r>
              <a:rPr lang="en-US" b="1" dirty="0" smtClean="0">
                <a:solidFill>
                  <a:srgbClr val="00529A"/>
                </a:solidFill>
                <a:cs typeface="Arial" panose="020B0604020202020204" pitchFamily="34" charset="0"/>
              </a:rPr>
              <a:t>	</a:t>
            </a:r>
            <a:r>
              <a:rPr lang="en-US" dirty="0" smtClean="0">
                <a:solidFill>
                  <a:srgbClr val="00529A"/>
                </a:solidFill>
                <a:cs typeface="Arial" panose="020B0604020202020204" pitchFamily="34" charset="0"/>
              </a:rPr>
              <a:t>Demonstrate cost saving initiative w/ CFO</a:t>
            </a:r>
          </a:p>
          <a:p>
            <a:pPr lvl="2">
              <a:spcAft>
                <a:spcPts val="1000"/>
              </a:spcAft>
            </a:pPr>
            <a:r>
              <a:rPr lang="en-US" dirty="0">
                <a:solidFill>
                  <a:srgbClr val="00529A"/>
                </a:solidFill>
                <a:cs typeface="Arial" panose="020B0604020202020204" pitchFamily="34" charset="0"/>
              </a:rPr>
              <a:t>	</a:t>
            </a:r>
            <a:r>
              <a:rPr lang="en-US" dirty="0" smtClean="0">
                <a:solidFill>
                  <a:srgbClr val="00529A"/>
                </a:solidFill>
                <a:cs typeface="Arial" panose="020B0604020202020204" pitchFamily="34" charset="0"/>
              </a:rPr>
              <a:t>	Provide multi-carrier options and single payment source</a:t>
            </a:r>
          </a:p>
          <a:p>
            <a:pPr lvl="2">
              <a:spcAft>
                <a:spcPts val="1000"/>
              </a:spcAft>
            </a:pPr>
            <a:r>
              <a:rPr lang="en-US" b="1" dirty="0">
                <a:solidFill>
                  <a:srgbClr val="00529A"/>
                </a:solidFill>
                <a:cs typeface="Arial" panose="020B0604020202020204" pitchFamily="34" charset="0"/>
              </a:rPr>
              <a:t>	</a:t>
            </a:r>
            <a:r>
              <a:rPr lang="en-US" b="1" dirty="0" smtClean="0">
                <a:solidFill>
                  <a:srgbClr val="00529A"/>
                </a:solidFill>
                <a:cs typeface="Arial" panose="020B0604020202020204" pitchFamily="34" charset="0"/>
              </a:rPr>
              <a:t>	</a:t>
            </a:r>
            <a:r>
              <a:rPr lang="en-US" dirty="0" smtClean="0">
                <a:solidFill>
                  <a:srgbClr val="00529A"/>
                </a:solidFill>
                <a:cs typeface="Arial" panose="020B0604020202020204" pitchFamily="34" charset="0"/>
              </a:rPr>
              <a:t>Trial </a:t>
            </a:r>
            <a:r>
              <a:rPr lang="en-US" dirty="0" smtClean="0">
                <a:solidFill>
                  <a:srgbClr val="00529A"/>
                </a:solidFill>
                <a:cs typeface="Arial" panose="020B0604020202020204" pitchFamily="34" charset="0"/>
              </a:rPr>
              <a:t>Shipments FEB, 2021</a:t>
            </a:r>
          </a:p>
          <a:p>
            <a:pPr lvl="2">
              <a:spcAft>
                <a:spcPts val="1000"/>
              </a:spcAft>
            </a:pPr>
            <a:r>
              <a:rPr lang="en-US" dirty="0">
                <a:solidFill>
                  <a:srgbClr val="00529A"/>
                </a:solidFill>
                <a:cs typeface="Arial" panose="020B0604020202020204" pitchFamily="34" charset="0"/>
              </a:rPr>
              <a:t>	</a:t>
            </a:r>
            <a:r>
              <a:rPr lang="en-US" dirty="0" smtClean="0">
                <a:solidFill>
                  <a:srgbClr val="00529A"/>
                </a:solidFill>
                <a:cs typeface="Arial" panose="020B0604020202020204" pitchFamily="34" charset="0"/>
              </a:rPr>
              <a:t>	</a:t>
            </a:r>
            <a:r>
              <a:rPr lang="en-US" dirty="0" err="1" smtClean="0">
                <a:solidFill>
                  <a:srgbClr val="00529A"/>
                </a:solidFill>
                <a:cs typeface="Arial" panose="020B0604020202020204" pitchFamily="34" charset="0"/>
              </a:rPr>
              <a:t>Aerotrac</a:t>
            </a:r>
            <a:r>
              <a:rPr lang="en-US" dirty="0" smtClean="0">
                <a:solidFill>
                  <a:srgbClr val="00529A"/>
                </a:solidFill>
                <a:cs typeface="Arial" panose="020B0604020202020204" pitchFamily="34" charset="0"/>
              </a:rPr>
              <a:t> installed MAY, 2021</a:t>
            </a:r>
          </a:p>
          <a:p>
            <a:pPr lvl="2">
              <a:spcAft>
                <a:spcPts val="1000"/>
              </a:spcAft>
            </a:pPr>
            <a:r>
              <a:rPr lang="en-US" dirty="0">
                <a:solidFill>
                  <a:srgbClr val="00529A"/>
                </a:solidFill>
                <a:cs typeface="Arial" panose="020B0604020202020204" pitchFamily="34" charset="0"/>
              </a:rPr>
              <a:t>	</a:t>
            </a:r>
            <a:r>
              <a:rPr lang="en-US" dirty="0" smtClean="0">
                <a:solidFill>
                  <a:srgbClr val="00529A"/>
                </a:solidFill>
                <a:cs typeface="Arial" panose="020B0604020202020204" pitchFamily="34" charset="0"/>
              </a:rPr>
              <a:t>	</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noProof="0" dirty="0" smtClean="0">
                <a:solidFill>
                  <a:srgbClr val="00529A"/>
                </a:solidFill>
                <a:cs typeface="Arial" panose="020B0604020202020204" pitchFamily="34" charset="0"/>
              </a:rPr>
              <a:t>Result</a:t>
            </a: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 		</a:t>
            </a:r>
            <a:r>
              <a:rPr kumimoji="0" lang="en-US" b="0" i="0" u="none" strike="noStrike" kern="1200" cap="none" spc="0" normalizeH="0" baseline="0" noProof="0" dirty="0" err="1" smtClean="0">
                <a:ln>
                  <a:noFill/>
                </a:ln>
                <a:solidFill>
                  <a:srgbClr val="00529A"/>
                </a:solidFill>
                <a:effectLst/>
                <a:uLnTx/>
                <a:uFillTx/>
                <a:cs typeface="Arial" panose="020B0604020202020204" pitchFamily="34" charset="0"/>
              </a:rPr>
              <a:t>Aeronet</a:t>
            </a:r>
            <a:r>
              <a:rPr kumimoji="0" lang="en-US" b="0" i="0" u="none" strike="noStrike" kern="1200" cap="none" spc="0" normalizeH="0" baseline="0" noProof="0" dirty="0" smtClean="0">
                <a:ln>
                  <a:noFill/>
                </a:ln>
                <a:solidFill>
                  <a:srgbClr val="00529A"/>
                </a:solidFill>
                <a:effectLst/>
                <a:uLnTx/>
                <a:uFillTx/>
                <a:cs typeface="Arial" panose="020B0604020202020204" pitchFamily="34" charset="0"/>
              </a:rPr>
              <a:t> is LTL Provider of choice</a:t>
            </a:r>
          </a:p>
          <a:p>
            <a:pPr lvl="4">
              <a:spcAft>
                <a:spcPts val="1000"/>
              </a:spcAft>
            </a:pPr>
            <a:r>
              <a:rPr lang="en-US" dirty="0">
                <a:solidFill>
                  <a:srgbClr val="00529A"/>
                </a:solidFill>
                <a:cs typeface="Arial" panose="020B0604020202020204" pitchFamily="34" charset="0"/>
              </a:rPr>
              <a:t>	</a:t>
            </a:r>
            <a:r>
              <a:rPr lang="en-US" dirty="0" smtClean="0">
                <a:solidFill>
                  <a:srgbClr val="00529A"/>
                </a:solidFill>
                <a:cs typeface="Arial" panose="020B0604020202020204" pitchFamily="34" charset="0"/>
              </a:rPr>
              <a:t>REV / Month $20,000</a:t>
            </a:r>
            <a:endParaRPr kumimoji="0" lang="en-US" b="0" i="0" u="none" strike="noStrike" kern="1200" cap="none" spc="0" normalizeH="0" baseline="0" noProof="0" dirty="0" smtClean="0">
              <a:ln>
                <a:noFill/>
              </a:ln>
              <a:solidFill>
                <a:srgbClr val="00529A"/>
              </a:solidFill>
              <a:effectLst/>
              <a:uLnTx/>
              <a:uFillTx/>
              <a:cs typeface="Arial" panose="020B0604020202020204" pitchFamily="34" charset="0"/>
            </a:endParaRPr>
          </a:p>
          <a:p>
            <a:pPr lvl="2">
              <a:spcAft>
                <a:spcPts val="1000"/>
              </a:spcAft>
            </a:pPr>
            <a:r>
              <a:rPr lang="en-US" dirty="0">
                <a:solidFill>
                  <a:srgbClr val="00529A"/>
                </a:solidFill>
                <a:cs typeface="Arial" panose="020B0604020202020204" pitchFamily="34" charset="0"/>
              </a:rPr>
              <a:t>	</a:t>
            </a:r>
            <a:r>
              <a:rPr lang="en-US" dirty="0" smtClean="0">
                <a:solidFill>
                  <a:srgbClr val="00529A"/>
                </a:solidFill>
                <a:cs typeface="Arial" panose="020B0604020202020204" pitchFamily="34" charset="0"/>
              </a:rPr>
              <a:t>	Margins @ 25% - 30% / Shipment</a:t>
            </a:r>
          </a:p>
          <a:p>
            <a:pPr lvl="2">
              <a:spcAft>
                <a:spcPts val="1000"/>
              </a:spcAft>
            </a:pPr>
            <a:r>
              <a:rPr kumimoji="0" lang="en-US" b="0" i="0" u="none" strike="noStrike" kern="1200" cap="none" spc="0" normalizeH="0" noProof="0" dirty="0">
                <a:ln>
                  <a:noFill/>
                </a:ln>
                <a:solidFill>
                  <a:srgbClr val="00529A"/>
                </a:solidFill>
                <a:effectLst/>
                <a:uLnTx/>
                <a:uFillTx/>
                <a:cs typeface="Arial" panose="020B0604020202020204" pitchFamily="34" charset="0"/>
              </a:rPr>
              <a:t>	</a:t>
            </a:r>
            <a:r>
              <a:rPr kumimoji="0" lang="en-US" b="0" i="0" u="none" strike="noStrike" kern="1200" cap="none" spc="0" normalizeH="0" noProof="0" dirty="0" smtClean="0">
                <a:ln>
                  <a:noFill/>
                </a:ln>
                <a:solidFill>
                  <a:srgbClr val="00529A"/>
                </a:solidFill>
                <a:effectLst/>
                <a:uLnTx/>
                <a:uFillTx/>
                <a:cs typeface="Arial" panose="020B0604020202020204" pitchFamily="34" charset="0"/>
              </a:rPr>
              <a:t>	Other revenue streams open – WH, Small Package</a:t>
            </a:r>
          </a:p>
          <a:p>
            <a:pPr lvl="2">
              <a:spcAft>
                <a:spcPts val="1000"/>
              </a:spcAft>
            </a:pPr>
            <a:endParaRPr kumimoji="0" lang="en-US" b="0" i="0" u="none" strike="noStrike" kern="1200" cap="none" spc="0" normalizeH="0" noProof="0" dirty="0" smtClean="0">
              <a:ln>
                <a:noFill/>
              </a:ln>
              <a:solidFill>
                <a:srgbClr val="00529A"/>
              </a:solidFill>
              <a:effectLst/>
              <a:uLnTx/>
              <a:uFillTx/>
              <a:cs typeface="Arial" panose="020B0604020202020204" pitchFamily="34" charset="0"/>
            </a:endParaRP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baseline="0" dirty="0" smtClean="0">
                <a:solidFill>
                  <a:srgbClr val="00529A"/>
                </a:solidFill>
                <a:cs typeface="Arial" panose="020B0604020202020204" pitchFamily="34" charset="0"/>
              </a:rPr>
              <a:t>Summary	 </a:t>
            </a:r>
            <a:r>
              <a:rPr lang="en-US" baseline="0" dirty="0" smtClean="0">
                <a:solidFill>
                  <a:srgbClr val="00529A"/>
                </a:solidFill>
                <a:cs typeface="Arial" panose="020B0604020202020204" pitchFamily="34" charset="0"/>
              </a:rPr>
              <a:t>	Find Group activities – Remain active</a:t>
            </a:r>
            <a:r>
              <a:rPr lang="en-US" dirty="0" smtClean="0">
                <a:solidFill>
                  <a:srgbClr val="00529A"/>
                </a:solidFill>
                <a:cs typeface="Arial" panose="020B0604020202020204" pitchFamily="34" charset="0"/>
              </a:rPr>
              <a:t> </a:t>
            </a:r>
            <a:endParaRPr kumimoji="0" lang="en-US" b="1" i="0" u="none" strike="noStrike" kern="1200" cap="none" spc="0" normalizeH="0" baseline="0" noProof="0" dirty="0" smtClean="0">
              <a:ln>
                <a:noFill/>
              </a:ln>
              <a:solidFill>
                <a:srgbClr val="00529A"/>
              </a:solidFill>
              <a:effectLst/>
              <a:uLnTx/>
              <a:uFillTx/>
              <a:cs typeface="Arial" panose="020B0604020202020204" pitchFamily="34" charset="0"/>
            </a:endParaRPr>
          </a:p>
        </p:txBody>
      </p:sp>
      <p:sp>
        <p:nvSpPr>
          <p:cNvPr id="8" name="Subtitle 2"/>
          <p:cNvSpPr txBox="1">
            <a:spLocks/>
          </p:cNvSpPr>
          <p:nvPr/>
        </p:nvSpPr>
        <p:spPr bwMode="auto">
          <a:xfrm>
            <a:off x="457200" y="304800"/>
            <a:ext cx="8305800" cy="387023"/>
          </a:xfrm>
          <a:prstGeom prst="rect">
            <a:avLst/>
          </a:prstGeom>
          <a:noFill/>
          <a:ln w="9525">
            <a:noFill/>
            <a:miter lim="800000"/>
            <a:headEnd/>
            <a:tailEnd/>
          </a:ln>
        </p:spPr>
        <p:txBody>
          <a:bodyPr lIns="0" tIns="0" rIns="0" bIns="0" anchor="b"/>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Joseph</a:t>
            </a:r>
            <a:r>
              <a:rPr kumimoji="0" lang="en-US" sz="2400" b="0" i="1" u="none" strike="noStrike" kern="1200" cap="none" spc="0" normalizeH="0" noProof="0" dirty="0" smtClean="0">
                <a:ln>
                  <a:noFill/>
                </a:ln>
                <a:solidFill>
                  <a:srgbClr val="00529A"/>
                </a:solidFill>
                <a:effectLst/>
                <a:uLnTx/>
                <a:uFillTx/>
                <a:latin typeface="Century Gothic" panose="020B0502020202020204" pitchFamily="34" charset="0"/>
                <a:ea typeface="+mn-ea"/>
                <a:cs typeface="Arial" charset="0"/>
              </a:rPr>
              <a:t> Electronics </a:t>
            </a: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 </a:t>
            </a:r>
            <a:r>
              <a:rPr kumimoji="0" lang="en-US" sz="2400" b="0" i="1" u="none" strike="noStrike" kern="1200" cap="none" spc="0" normalizeH="0" baseline="0" noProof="0" dirty="0" err="1" smtClean="0">
                <a:ln>
                  <a:noFill/>
                </a:ln>
                <a:solidFill>
                  <a:srgbClr val="00529A"/>
                </a:solidFill>
                <a:effectLst/>
                <a:uLnTx/>
                <a:uFillTx/>
                <a:latin typeface="Century Gothic" panose="020B0502020202020204" pitchFamily="34" charset="0"/>
                <a:ea typeface="+mn-ea"/>
                <a:cs typeface="Arial" charset="0"/>
              </a:rPr>
              <a:t>Aeronet</a:t>
            </a: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 Tools</a:t>
            </a:r>
            <a:r>
              <a:rPr kumimoji="0" lang="en-US" sz="2400" b="0" i="1" u="none" strike="noStrike" kern="1200" cap="none" spc="0" normalizeH="0" noProof="0" dirty="0" smtClean="0">
                <a:ln>
                  <a:noFill/>
                </a:ln>
                <a:solidFill>
                  <a:srgbClr val="00529A"/>
                </a:solidFill>
                <a:effectLst/>
                <a:uLnTx/>
                <a:uFillTx/>
                <a:latin typeface="Century Gothic" panose="020B0502020202020204" pitchFamily="34" charset="0"/>
                <a:ea typeface="+mn-ea"/>
                <a:cs typeface="Arial" charset="0"/>
              </a:rPr>
              <a:t> &amp; Capabilities</a:t>
            </a:r>
            <a:endParaRPr kumimoji="0" lang="en-US" sz="2400" b="0" i="1" u="none" strike="noStrike" kern="1200" cap="none" spc="0" normalizeH="0" baseline="0" noProof="0" dirty="0">
              <a:ln>
                <a:noFill/>
              </a:ln>
              <a:solidFill>
                <a:srgbClr val="00529A"/>
              </a:solidFill>
              <a:effectLst/>
              <a:uLnTx/>
              <a:uFillTx/>
              <a:latin typeface="Century Gothic" panose="020B0502020202020204" pitchFamily="34" charset="0"/>
              <a:ea typeface="+mn-ea"/>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28349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Lesa </a:t>
            </a:r>
            <a:r>
              <a:rPr lang="en-US" sz="2800" dirty="0" err="1" smtClean="0">
                <a:solidFill>
                  <a:schemeClr val="tx2"/>
                </a:solidFill>
                <a:latin typeface="Century Gothic" panose="020B0502020202020204" pitchFamily="34" charset="0"/>
              </a:rPr>
              <a:t>matthews</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160148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6" name="Text Box 13"/>
          <p:cNvSpPr txBox="1">
            <a:spLocks noChangeArrowheads="1"/>
          </p:cNvSpPr>
          <p:nvPr/>
        </p:nvSpPr>
        <p:spPr bwMode="auto">
          <a:xfrm>
            <a:off x="381000" y="1375504"/>
            <a:ext cx="9372600" cy="4344779"/>
          </a:xfrm>
          <a:prstGeom prst="rect">
            <a:avLst/>
          </a:prstGeom>
          <a:noFill/>
          <a:ln w="9525">
            <a:noFill/>
            <a:miter lim="800000"/>
            <a:headEnd/>
            <a:tailEnd/>
          </a:ln>
        </p:spPr>
        <p:txBody>
          <a:bodyPr wrap="square" anchor="ctr">
            <a:spAutoFit/>
          </a:bodyPr>
          <a:lstStyle/>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latin typeface="Arial" panose="020B0604020202020204" pitchFamily="34" charset="0"/>
                <a:cs typeface="Arial" panose="020B0604020202020204" pitchFamily="34" charset="0"/>
              </a:rPr>
              <a:t>Background</a:t>
            </a:r>
            <a:r>
              <a:rPr lang="en-US" dirty="0" smtClean="0">
                <a:solidFill>
                  <a:srgbClr val="00529A"/>
                </a:solidFill>
                <a:latin typeface="Arial" panose="020B0604020202020204" pitchFamily="34" charset="0"/>
                <a:cs typeface="Arial" panose="020B0604020202020204" pitchFamily="34" charset="0"/>
              </a:rPr>
              <a:t> </a:t>
            </a:r>
            <a:r>
              <a:rPr lang="en-US" b="1" dirty="0" smtClean="0">
                <a:solidFill>
                  <a:srgbClr val="00529A"/>
                </a:solidFill>
                <a:latin typeface="Arial" panose="020B0604020202020204" pitchFamily="34" charset="0"/>
                <a:cs typeface="Arial" panose="020B0604020202020204" pitchFamily="34" charset="0"/>
              </a:rPr>
              <a:t>		</a:t>
            </a:r>
            <a:r>
              <a:rPr lang="en-US" dirty="0" smtClean="0">
                <a:solidFill>
                  <a:srgbClr val="00529A"/>
                </a:solidFill>
                <a:latin typeface="Arial" panose="020B0604020202020204" pitchFamily="34" charset="0"/>
                <a:cs typeface="Arial" panose="020B0604020202020204" pitchFamily="34" charset="0"/>
              </a:rPr>
              <a:t>Account that I’ve done business with for about 15 years – 				have had various pieces of the business and have been 				included in a number of RFPs.  Supporting a cruise operation 				requires flexibility and urgency.</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latin typeface="Arial" panose="020B0604020202020204" pitchFamily="34" charset="0"/>
                <a:cs typeface="Arial" panose="020B0604020202020204" pitchFamily="34" charset="0"/>
              </a:rPr>
              <a:t>Industry</a:t>
            </a:r>
            <a:r>
              <a:rPr lang="en-US" dirty="0" smtClean="0">
                <a:solidFill>
                  <a:srgbClr val="00529A"/>
                </a:solidFill>
                <a:latin typeface="Arial" panose="020B0604020202020204" pitchFamily="34" charset="0"/>
                <a:cs typeface="Arial" panose="020B0604020202020204" pitchFamily="34" charset="0"/>
              </a:rPr>
              <a:t>		Cruise Line</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latin typeface="Arial" panose="020B0604020202020204" pitchFamily="34" charset="0"/>
                <a:cs typeface="Arial" panose="020B0604020202020204" pitchFamily="34" charset="0"/>
              </a:rPr>
              <a:t>Commodity</a:t>
            </a:r>
            <a:r>
              <a:rPr kumimoji="0" lang="en-US"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rPr>
              <a:t> 		Ship spares, furniture, costumes,</a:t>
            </a:r>
            <a:r>
              <a:rPr kumimoji="0" lang="en-US" i="0" u="none" strike="noStrike" kern="1200" cap="none" spc="0" normalizeH="0" noProof="0" dirty="0" smtClean="0">
                <a:ln>
                  <a:noFill/>
                </a:ln>
                <a:solidFill>
                  <a:srgbClr val="00529A"/>
                </a:solidFill>
                <a:effectLst/>
                <a:uLnTx/>
                <a:uFillTx/>
                <a:latin typeface="Arial" panose="020B0604020202020204" pitchFamily="34" charset="0"/>
                <a:cs typeface="Arial" panose="020B0604020202020204" pitchFamily="34" charset="0"/>
              </a:rPr>
              <a:t> food items +</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dirty="0" smtClean="0">
                <a:solidFill>
                  <a:srgbClr val="00529A"/>
                </a:solidFill>
                <a:latin typeface="Arial" panose="020B0604020202020204" pitchFamily="34" charset="0"/>
                <a:cs typeface="Arial" panose="020B0604020202020204" pitchFamily="34" charset="0"/>
              </a:rPr>
              <a:t>Challenge		</a:t>
            </a:r>
            <a:r>
              <a:rPr lang="en-US" dirty="0" smtClean="0">
                <a:solidFill>
                  <a:srgbClr val="00529A"/>
                </a:solidFill>
                <a:latin typeface="Arial" panose="020B0604020202020204" pitchFamily="34" charset="0"/>
                <a:cs typeface="Arial" panose="020B0604020202020204" pitchFamily="34" charset="0"/>
              </a:rPr>
              <a:t>Presenting a new company unknown to DCL</a:t>
            </a:r>
            <a:endParaRPr lang="en-US" b="1" dirty="0" smtClean="0">
              <a:solidFill>
                <a:srgbClr val="00529A"/>
              </a:solidFill>
              <a:latin typeface="Arial" panose="020B0604020202020204" pitchFamily="34" charset="0"/>
              <a:cs typeface="Arial" panose="020B0604020202020204" pitchFamily="34" charset="0"/>
            </a:endParaRP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Designated freight forwarder assigned – not looking to make any changes</a:t>
            </a: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COVID severely impacted the cruise industry</a:t>
            </a:r>
            <a:endParaRPr lang="en-US" dirty="0">
              <a:solidFill>
                <a:srgbClr val="00529A"/>
              </a:solidFill>
              <a:latin typeface="Arial" panose="020B0604020202020204" pitchFamily="34" charset="0"/>
              <a:cs typeface="Arial" panose="020B0604020202020204" pitchFamily="34" charset="0"/>
            </a:endParaRP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Identify/Recognize opportunity to gain entrance</a:t>
            </a:r>
            <a:endParaRPr lang="en-US" dirty="0">
              <a:solidFill>
                <a:srgbClr val="00529A"/>
              </a:solidFill>
              <a:latin typeface="Arial" panose="020B0604020202020204" pitchFamily="34" charset="0"/>
              <a:cs typeface="Arial" panose="020B0604020202020204" pitchFamily="34" charset="0"/>
            </a:endParaRPr>
          </a:p>
          <a:p>
            <a:pPr marR="0" lvl="0" algn="l" defTabSz="914400" rtl="0" eaLnBrk="1" fontAlgn="auto" latinLnBrk="0" hangingPunct="1">
              <a:spcBef>
                <a:spcPts val="0"/>
              </a:spcBef>
              <a:spcAft>
                <a:spcPts val="1000"/>
              </a:spcAft>
              <a:buClrTx/>
              <a:buSzTx/>
              <a:tabLst/>
              <a:defRPr/>
            </a:pPr>
            <a:r>
              <a:rPr kumimoji="0" lang="en-US" sz="2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lang="en-US" sz="2000" b="0" dirty="0" smtClean="0">
              <a:solidFill>
                <a:prstClr val="black">
                  <a:lumMod val="75000"/>
                  <a:lumOff val="25000"/>
                </a:prstClr>
              </a:solidFill>
              <a:latin typeface="Arial" panose="020B0604020202020204" pitchFamily="34" charset="0"/>
              <a:cs typeface="Arial" panose="020B0604020202020204" pitchFamily="34" charset="0"/>
            </a:endParaRPr>
          </a:p>
        </p:txBody>
      </p:sp>
      <p:sp>
        <p:nvSpPr>
          <p:cNvPr id="8" name="Subtitle 2"/>
          <p:cNvSpPr txBox="1">
            <a:spLocks/>
          </p:cNvSpPr>
          <p:nvPr/>
        </p:nvSpPr>
        <p:spPr bwMode="auto">
          <a:xfrm>
            <a:off x="457200" y="304800"/>
            <a:ext cx="8305800" cy="387023"/>
          </a:xfrm>
          <a:prstGeom prst="rect">
            <a:avLst/>
          </a:prstGeom>
          <a:noFill/>
          <a:ln w="9525">
            <a:noFill/>
            <a:miter lim="800000"/>
            <a:headEnd/>
            <a:tailEnd/>
          </a:ln>
        </p:spPr>
        <p:txBody>
          <a:bodyPr lIns="0" tIns="0" rIns="0" bIns="0" anchor="b"/>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400" b="0" i="1" u="none" strike="noStrike" kern="1200" cap="none" spc="0" normalizeH="0" baseline="0" noProof="0" dirty="0" smtClean="0">
                <a:ln>
                  <a:noFill/>
                </a:ln>
                <a:solidFill>
                  <a:srgbClr val="00529A"/>
                </a:solidFill>
                <a:effectLst/>
                <a:uLnTx/>
                <a:uFillTx/>
                <a:latin typeface="Century Gothic" panose="020B0502020202020204" pitchFamily="34" charset="0"/>
                <a:ea typeface="+mn-ea"/>
                <a:cs typeface="Arial" charset="0"/>
              </a:rPr>
              <a:t>Target Account: Disney Cruise Lines</a:t>
            </a:r>
            <a:endParaRPr kumimoji="0" lang="en-US" sz="2400" b="0" i="1" u="none" strike="noStrike" kern="1200" cap="none" spc="0" normalizeH="0" baseline="0" noProof="0" dirty="0">
              <a:ln>
                <a:noFill/>
              </a:ln>
              <a:solidFill>
                <a:srgbClr val="00529A"/>
              </a:solidFill>
              <a:effectLst/>
              <a:uLnTx/>
              <a:uFillTx/>
              <a:latin typeface="Century Gothic" panose="020B0502020202020204" pitchFamily="34" charset="0"/>
              <a:ea typeface="+mn-ea"/>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4642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Half year financial update</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3368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Arial" charset="0"/>
            </a:endParaRPr>
          </a:p>
        </p:txBody>
      </p:sp>
      <p:sp>
        <p:nvSpPr>
          <p:cNvPr id="6" name="Text Box 13"/>
          <p:cNvSpPr txBox="1">
            <a:spLocks noChangeArrowheads="1"/>
          </p:cNvSpPr>
          <p:nvPr/>
        </p:nvSpPr>
        <p:spPr bwMode="auto">
          <a:xfrm>
            <a:off x="381000" y="1030746"/>
            <a:ext cx="9372600" cy="5103961"/>
          </a:xfrm>
          <a:prstGeom prst="rect">
            <a:avLst/>
          </a:prstGeom>
          <a:noFill/>
          <a:ln w="9525">
            <a:noFill/>
            <a:miter lim="800000"/>
            <a:headEnd/>
            <a:tailEnd/>
          </a:ln>
        </p:spPr>
        <p:txBody>
          <a:bodyPr wrap="square" anchor="ctr">
            <a:spAutoFit/>
          </a:bodyPr>
          <a:lstStyle/>
          <a:p>
            <a:pPr marL="342900" indent="-342900">
              <a:spcAft>
                <a:spcPts val="1000"/>
              </a:spcAft>
              <a:buBlip>
                <a:blip r:embed="rId3"/>
              </a:buBlip>
              <a:defRPr/>
            </a:pPr>
            <a:r>
              <a:rPr lang="en-US" b="1" dirty="0" smtClean="0">
                <a:solidFill>
                  <a:srgbClr val="00529A"/>
                </a:solidFill>
                <a:latin typeface="Arial" panose="020B0604020202020204" pitchFamily="34" charset="0"/>
                <a:cs typeface="Arial" panose="020B0604020202020204" pitchFamily="34" charset="0"/>
              </a:rPr>
              <a:t>Overcome 		</a:t>
            </a:r>
            <a:r>
              <a:rPr lang="en-US" dirty="0">
                <a:solidFill>
                  <a:srgbClr val="00529A"/>
                </a:solidFill>
                <a:latin typeface="Arial" panose="020B0604020202020204" pitchFamily="34" charset="0"/>
                <a:cs typeface="Arial" panose="020B0604020202020204" pitchFamily="34" charset="0"/>
              </a:rPr>
              <a:t>Presenting end-to-end solution/s utilizing </a:t>
            </a:r>
            <a:r>
              <a:rPr lang="en-US" dirty="0" smtClean="0">
                <a:solidFill>
                  <a:srgbClr val="00529A"/>
                </a:solidFill>
                <a:latin typeface="Arial" panose="020B0604020202020204" pitchFamily="34" charset="0"/>
                <a:cs typeface="Arial" panose="020B0604020202020204" pitchFamily="34" charset="0"/>
              </a:rPr>
              <a:t>a J.V.</a:t>
            </a:r>
            <a:r>
              <a:rPr lang="en-US" dirty="0">
                <a:solidFill>
                  <a:srgbClr val="00529A"/>
                </a:solidFill>
                <a:latin typeface="Arial" panose="020B0604020202020204" pitchFamily="34" charset="0"/>
                <a:cs typeface="Arial" panose="020B0604020202020204" pitchFamily="34" charset="0"/>
              </a:rPr>
              <a:t>				</a:t>
            </a:r>
            <a:r>
              <a:rPr lang="en-US" dirty="0" smtClean="0">
                <a:solidFill>
                  <a:srgbClr val="00529A"/>
                </a:solidFill>
                <a:latin typeface="Arial" panose="020B0604020202020204" pitchFamily="34" charset="0"/>
                <a:cs typeface="Arial" panose="020B0604020202020204" pitchFamily="34" charset="0"/>
              </a:rPr>
              <a:t>	Partnership</a:t>
            </a: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Bringing two ops teams together </a:t>
            </a: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Creating visibility – 2 separate operating platforms</a:t>
            </a: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One group email address for European suppliers</a:t>
            </a:r>
          </a:p>
          <a:p>
            <a:pPr lvl="6">
              <a:spcAft>
                <a:spcPts val="1000"/>
              </a:spcAft>
              <a:defRPr/>
            </a:pPr>
            <a:r>
              <a:rPr lang="en-US" dirty="0" smtClean="0">
                <a:solidFill>
                  <a:srgbClr val="00529A"/>
                </a:solidFill>
                <a:latin typeface="Arial" panose="020B0604020202020204" pitchFamily="34" charset="0"/>
                <a:cs typeface="Arial" panose="020B0604020202020204" pitchFamily="34" charset="0"/>
              </a:rPr>
              <a:t>Export declarations - POA</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noProof="0" dirty="0" smtClean="0">
                <a:solidFill>
                  <a:srgbClr val="00529A"/>
                </a:solidFill>
                <a:latin typeface="Arial" panose="020B0604020202020204" pitchFamily="34" charset="0"/>
                <a:cs typeface="Arial" panose="020B0604020202020204" pitchFamily="34" charset="0"/>
              </a:rPr>
              <a:t>Result</a:t>
            </a:r>
            <a:r>
              <a:rPr kumimoji="0" lang="en-US" b="0"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rPr>
              <a:t> 		Aeronet</a:t>
            </a:r>
            <a:r>
              <a:rPr kumimoji="0" lang="en-US" b="0" i="0" u="none" strike="noStrike" kern="1200" cap="none" spc="0" normalizeH="0" noProof="0" dirty="0" smtClean="0">
                <a:ln>
                  <a:noFill/>
                </a:ln>
                <a:solidFill>
                  <a:srgbClr val="00529A"/>
                </a:solidFill>
                <a:effectLst/>
                <a:uLnTx/>
                <a:uFillTx/>
                <a:latin typeface="Arial" panose="020B0604020202020204" pitchFamily="34" charset="0"/>
                <a:cs typeface="Arial" panose="020B0604020202020204" pitchFamily="34" charset="0"/>
              </a:rPr>
              <a:t> awarded multiple opportunities across all modes</a:t>
            </a:r>
            <a:endParaRPr kumimoji="0" lang="en-US" b="0"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endParaRPr>
          </a:p>
          <a:p>
            <a:pPr lvl="4">
              <a:spcAft>
                <a:spcPts val="1000"/>
              </a:spcAft>
            </a:pPr>
            <a:r>
              <a:rPr lang="en-US" dirty="0">
                <a:solidFill>
                  <a:srgbClr val="00529A"/>
                </a:solidFill>
                <a:latin typeface="Arial" panose="020B0604020202020204" pitchFamily="34" charset="0"/>
                <a:cs typeface="Arial" panose="020B0604020202020204" pitchFamily="34" charset="0"/>
              </a:rPr>
              <a:t>	</a:t>
            </a:r>
            <a:r>
              <a:rPr lang="en-US" dirty="0" smtClean="0">
                <a:solidFill>
                  <a:srgbClr val="00529A"/>
                </a:solidFill>
                <a:latin typeface="Arial" panose="020B0604020202020204" pitchFamily="34" charset="0"/>
                <a:cs typeface="Arial" panose="020B0604020202020204" pitchFamily="34" charset="0"/>
              </a:rPr>
              <a:t>REV / Month appx $150,000</a:t>
            </a:r>
            <a:endParaRPr kumimoji="0" lang="en-US" b="0"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endParaRPr>
          </a:p>
          <a:p>
            <a:pPr lvl="2">
              <a:spcAft>
                <a:spcPts val="1000"/>
              </a:spcAft>
            </a:pPr>
            <a:r>
              <a:rPr lang="en-US" dirty="0">
                <a:solidFill>
                  <a:srgbClr val="00529A"/>
                </a:solidFill>
                <a:latin typeface="Arial" panose="020B0604020202020204" pitchFamily="34" charset="0"/>
                <a:cs typeface="Arial" panose="020B0604020202020204" pitchFamily="34" charset="0"/>
              </a:rPr>
              <a:t>	</a:t>
            </a:r>
            <a:r>
              <a:rPr lang="en-US" dirty="0" smtClean="0">
                <a:solidFill>
                  <a:srgbClr val="00529A"/>
                </a:solidFill>
                <a:latin typeface="Arial" panose="020B0604020202020204" pitchFamily="34" charset="0"/>
                <a:cs typeface="Arial" panose="020B0604020202020204" pitchFamily="34" charset="0"/>
              </a:rPr>
              <a:t>	Margins @ 25% </a:t>
            </a:r>
            <a:r>
              <a:rPr kumimoji="0" lang="en-US" b="0" i="0" u="none" strike="noStrike" kern="1200" cap="none" spc="0" normalizeH="0" noProof="0" dirty="0">
                <a:ln>
                  <a:noFill/>
                </a:ln>
                <a:solidFill>
                  <a:srgbClr val="00529A"/>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noProof="0" dirty="0" smtClean="0">
                <a:ln>
                  <a:noFill/>
                </a:ln>
                <a:solidFill>
                  <a:srgbClr val="00529A"/>
                </a:solidFill>
                <a:effectLst/>
                <a:uLnTx/>
                <a:uFillTx/>
                <a:latin typeface="Arial" panose="020B0604020202020204" pitchFamily="34" charset="0"/>
                <a:cs typeface="Arial" panose="020B0604020202020204" pitchFamily="34" charset="0"/>
              </a:rPr>
              <a:t>	</a:t>
            </a:r>
          </a:p>
          <a:p>
            <a:pPr marL="342900" marR="0" lvl="0" indent="-342900" algn="l" defTabSz="914400" rtl="0" eaLnBrk="1" fontAlgn="auto" latinLnBrk="0" hangingPunct="1">
              <a:spcBef>
                <a:spcPts val="0"/>
              </a:spcBef>
              <a:spcAft>
                <a:spcPts val="1000"/>
              </a:spcAft>
              <a:buClrTx/>
              <a:buSzTx/>
              <a:buFontTx/>
              <a:buBlip>
                <a:blip r:embed="rId3"/>
              </a:buBlip>
              <a:tabLst/>
              <a:defRPr/>
            </a:pPr>
            <a:r>
              <a:rPr lang="en-US" b="1" baseline="0" dirty="0" smtClean="0">
                <a:solidFill>
                  <a:srgbClr val="00529A"/>
                </a:solidFill>
                <a:latin typeface="Arial" panose="020B0604020202020204" pitchFamily="34" charset="0"/>
                <a:cs typeface="Arial" panose="020B0604020202020204" pitchFamily="34" charset="0"/>
              </a:rPr>
              <a:t>Summary	 </a:t>
            </a:r>
            <a:r>
              <a:rPr lang="en-US" baseline="0" dirty="0" smtClean="0">
                <a:solidFill>
                  <a:srgbClr val="00529A"/>
                </a:solidFill>
                <a:latin typeface="Arial" panose="020B0604020202020204" pitchFamily="34" charset="0"/>
                <a:cs typeface="Arial" panose="020B0604020202020204" pitchFamily="34" charset="0"/>
              </a:rPr>
              <a:t>	Invest/maintain relationship</a:t>
            </a:r>
          </a:p>
          <a:p>
            <a:pPr lvl="6">
              <a:spcAft>
                <a:spcPts val="1000"/>
              </a:spcAft>
              <a:defRPr/>
            </a:pPr>
            <a:r>
              <a:rPr kumimoji="0" lang="en-US"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rPr>
              <a:t>Understand</a:t>
            </a:r>
            <a:r>
              <a:rPr kumimoji="0" lang="en-US" i="0" u="none" strike="noStrike" kern="1200" cap="none" spc="0" normalizeH="0" noProof="0" dirty="0" smtClean="0">
                <a:ln>
                  <a:noFill/>
                </a:ln>
                <a:solidFill>
                  <a:srgbClr val="00529A"/>
                </a:solidFill>
                <a:effectLst/>
                <a:uLnTx/>
                <a:uFillTx/>
                <a:latin typeface="Arial" panose="020B0604020202020204" pitchFamily="34" charset="0"/>
                <a:cs typeface="Arial" panose="020B0604020202020204" pitchFamily="34" charset="0"/>
              </a:rPr>
              <a:t> need and opportunity/ies</a:t>
            </a:r>
          </a:p>
          <a:p>
            <a:pPr lvl="6">
              <a:spcAft>
                <a:spcPts val="1000"/>
              </a:spcAft>
              <a:defRPr/>
            </a:pPr>
            <a:r>
              <a:rPr lang="en-US" baseline="0" dirty="0" smtClean="0">
                <a:solidFill>
                  <a:srgbClr val="00529A"/>
                </a:solidFill>
                <a:latin typeface="Arial" panose="020B0604020202020204" pitchFamily="34" charset="0"/>
                <a:cs typeface="Arial" panose="020B0604020202020204" pitchFamily="34" charset="0"/>
              </a:rPr>
              <a:t>Be</a:t>
            </a:r>
            <a:r>
              <a:rPr lang="en-US" dirty="0" smtClean="0">
                <a:solidFill>
                  <a:srgbClr val="00529A"/>
                </a:solidFill>
                <a:latin typeface="Arial" panose="020B0604020202020204" pitchFamily="34" charset="0"/>
                <a:cs typeface="Arial" panose="020B0604020202020204" pitchFamily="34" charset="0"/>
              </a:rPr>
              <a:t> ready</a:t>
            </a:r>
          </a:p>
          <a:p>
            <a:pPr lvl="6">
              <a:spcAft>
                <a:spcPts val="1000"/>
              </a:spcAft>
              <a:defRPr/>
            </a:pPr>
            <a:r>
              <a:rPr kumimoji="0" lang="en-US" i="0" u="none" strike="noStrike" kern="1200" cap="none" spc="0" normalizeH="0" baseline="0" noProof="0" dirty="0" smtClean="0">
                <a:ln>
                  <a:noFill/>
                </a:ln>
                <a:solidFill>
                  <a:srgbClr val="00529A"/>
                </a:solidFill>
                <a:effectLst/>
                <a:uLnTx/>
                <a:uFillTx/>
                <a:latin typeface="Arial" panose="020B0604020202020204" pitchFamily="34" charset="0"/>
                <a:cs typeface="Arial" panose="020B0604020202020204" pitchFamily="34" charset="0"/>
              </a:rPr>
              <a:t>Don’t give up</a:t>
            </a:r>
          </a:p>
        </p:txBody>
      </p:sp>
      <p:sp>
        <p:nvSpPr>
          <p:cNvPr id="8" name="Subtitle 2"/>
          <p:cNvSpPr txBox="1">
            <a:spLocks/>
          </p:cNvSpPr>
          <p:nvPr/>
        </p:nvSpPr>
        <p:spPr bwMode="auto">
          <a:xfrm>
            <a:off x="457200" y="304800"/>
            <a:ext cx="8305800" cy="387023"/>
          </a:xfrm>
          <a:prstGeom prst="rect">
            <a:avLst/>
          </a:prstGeom>
          <a:noFill/>
          <a:ln w="9525">
            <a:noFill/>
            <a:miter lim="800000"/>
            <a:headEnd/>
            <a:tailEnd/>
          </a:ln>
        </p:spPr>
        <p:txBody>
          <a:bodyPr lIns="0" tIns="0" rIns="0" bIns="0" anchor="b"/>
          <a:lstStyle/>
          <a:p>
            <a:pPr marL="342900" lvl="0" indent="-342900">
              <a:spcBef>
                <a:spcPct val="20000"/>
              </a:spcBef>
              <a:defRPr/>
            </a:pPr>
            <a:r>
              <a:rPr lang="en-US" sz="2400" i="1" dirty="0">
                <a:solidFill>
                  <a:srgbClr val="00529A"/>
                </a:solidFill>
                <a:latin typeface="Century Gothic" panose="020B0502020202020204" pitchFamily="34" charset="0"/>
                <a:cs typeface="Arial" charset="0"/>
              </a:rPr>
              <a:t>Target Account: Disney Cruise Lines</a:t>
            </a: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69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Michael </a:t>
            </a:r>
            <a:r>
              <a:rPr lang="en-US" sz="2800" dirty="0" err="1" smtClean="0">
                <a:solidFill>
                  <a:schemeClr val="tx2"/>
                </a:solidFill>
                <a:latin typeface="Century Gothic" panose="020B0502020202020204" pitchFamily="34" charset="0"/>
              </a:rPr>
              <a:t>crowley</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6569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10095" y="1231202"/>
            <a:ext cx="10287000" cy="3375283"/>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COVID hangover</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Positions have changed / Contacts are wearing more than one hat</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Tougher security / COVID excuse for getting past the front desk </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Tightening economy / Consumer spending is down</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Higher fuel prices have made clients think twice about expedited or air freight</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Sales Challenges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4443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57200" y="1219200"/>
            <a:ext cx="10287000" cy="5037276"/>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Be respectful of client’s opinions and concerns – Offer virtual meetings  or outdoor locations or alternatives to traditional meeting room scenarios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Understanding of their time constraints.  Identify opportunities where Aeronet or I can help professionally and personally</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Get creative, go at different times of the day.  Drop off items that will sit on their desk not in the breakroom</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Get creative with solutions, understand their budgets.  Stay in front of them. Become a valued resource</a:t>
            </a:r>
          </a:p>
          <a:p>
            <a:pPr marL="342900" indent="-342900">
              <a:lnSpc>
                <a:spcPct val="200000"/>
              </a:lnSpc>
              <a:spcAft>
                <a:spcPts val="1000"/>
              </a:spcAft>
              <a:buBlip>
                <a:blip r:embed="rId3"/>
              </a:buBlip>
            </a:pPr>
            <a:endParaRPr lang="en-US" dirty="0" smtClean="0">
              <a:solidFill>
                <a:srgbClr val="00529A"/>
              </a:solidFill>
              <a:cs typeface="Arial" panose="020B0604020202020204" pitchFamily="34"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Overcoming these Obstacles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41317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conclusion</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18697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381000" y="984578"/>
            <a:ext cx="10287000" cy="5129609"/>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Mid-year 1-on-1 reviews with your Manager</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Review performance YTD &amp; agree H2 actions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Utilize SalesIntel to generate new business leads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Use our internal resources to your advantage</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Feedback ideas/process improvements to make us all more successful</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What do you need from Aeronet to close business?</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Have fun and be successful</a:t>
            </a:r>
          </a:p>
          <a:p>
            <a:pPr>
              <a:spcAft>
                <a:spcPts val="1000"/>
              </a:spcAft>
            </a:pPr>
            <a:endParaRPr lang="en-US" sz="17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Next Steps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2578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27462"/>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372687" y="1258320"/>
            <a:ext cx="7620000" cy="4324261"/>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How are you going to meet your sales goals for 2022-2023?</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What do you want to achieve this year, both personally &amp; professionally?</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What is your Cheese? </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And how will you get there?</a:t>
            </a:r>
          </a:p>
          <a:p>
            <a:pPr marL="342900" indent="-342900">
              <a:lnSpc>
                <a:spcPct val="150000"/>
              </a:lnSpc>
              <a:spcAft>
                <a:spcPts val="1000"/>
              </a:spcAft>
              <a:buBlip>
                <a:blip r:embed="rId3"/>
              </a:buBlip>
            </a:pPr>
            <a:r>
              <a:rPr lang="en-US" dirty="0" smtClean="0">
                <a:solidFill>
                  <a:srgbClr val="00529A"/>
                </a:solidFill>
                <a:cs typeface="Arial" panose="020B0604020202020204" pitchFamily="34" charset="0"/>
              </a:rPr>
              <a:t>At this mid-year point, take time to consider your positon</a:t>
            </a:r>
          </a:p>
          <a:p>
            <a:pPr marL="800100" lvl="1" indent="-342900">
              <a:lnSpc>
                <a:spcPct val="150000"/>
              </a:lnSpc>
              <a:spcAft>
                <a:spcPts val="1000"/>
              </a:spcAft>
              <a:buBlip>
                <a:blip r:embed="rId3"/>
              </a:buBlip>
            </a:pPr>
            <a:r>
              <a:rPr lang="en-US" dirty="0" smtClean="0">
                <a:solidFill>
                  <a:srgbClr val="00529A"/>
                </a:solidFill>
                <a:cs typeface="Arial" panose="020B0604020202020204" pitchFamily="34" charset="0"/>
              </a:rPr>
              <a:t>Re-read book, it might jog some new thinking</a:t>
            </a:r>
          </a:p>
          <a:p>
            <a:pPr marL="800100" lvl="1" indent="-342900">
              <a:lnSpc>
                <a:spcPct val="150000"/>
              </a:lnSpc>
              <a:spcAft>
                <a:spcPts val="1000"/>
              </a:spcAft>
              <a:buBlip>
                <a:blip r:embed="rId3"/>
              </a:buBlip>
            </a:pPr>
            <a:r>
              <a:rPr lang="en-US" dirty="0" smtClean="0">
                <a:solidFill>
                  <a:srgbClr val="00529A"/>
                </a:solidFill>
                <a:cs typeface="Arial" panose="020B0604020202020204" pitchFamily="34" charset="0"/>
              </a:rPr>
              <a:t>If you don’t have a copy, let me know</a:t>
            </a:r>
          </a:p>
        </p:txBody>
      </p:sp>
      <p:sp>
        <p:nvSpPr>
          <p:cNvPr id="8" name="Subtitle 2"/>
          <p:cNvSpPr txBox="1">
            <a:spLocks/>
          </p:cNvSpPr>
          <p:nvPr/>
        </p:nvSpPr>
        <p:spPr bwMode="auto">
          <a:xfrm>
            <a:off x="457200" y="304800"/>
            <a:ext cx="6934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In Conclusion – Finding Your Cheese</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2057400"/>
            <a:ext cx="216492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5133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9" name="Rectangle 5"/>
          <p:cNvSpPr>
            <a:spLocks noChangeArrowheads="1"/>
          </p:cNvSpPr>
          <p:nvPr/>
        </p:nvSpPr>
        <p:spPr bwMode="auto">
          <a:xfrm>
            <a:off x="1524001" y="8821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p:txBody>
      </p:sp>
      <p:sp>
        <p:nvSpPr>
          <p:cNvPr id="14" name="Subtitle 2"/>
          <p:cNvSpPr txBox="1">
            <a:spLocks/>
          </p:cNvSpPr>
          <p:nvPr/>
        </p:nvSpPr>
        <p:spPr bwMode="auto">
          <a:xfrm>
            <a:off x="76200" y="3276600"/>
            <a:ext cx="12192000" cy="762000"/>
          </a:xfrm>
          <a:prstGeom prst="rect">
            <a:avLst/>
          </a:prstGeom>
          <a:noFill/>
          <a:ln w="9525">
            <a:noFill/>
            <a:miter lim="800000"/>
            <a:headEnd/>
            <a:tailEnd/>
          </a:ln>
        </p:spPr>
        <p:txBody>
          <a:bodyPr lIns="0" tIns="0" rIns="0" bIns="0" anchor="b"/>
          <a:lstStyle/>
          <a:p>
            <a:pPr marL="342900" indent="-342900" algn="ctr">
              <a:spcBef>
                <a:spcPct val="20000"/>
              </a:spcBef>
            </a:pPr>
            <a:r>
              <a:rPr lang="en-US" sz="4800" i="1" dirty="0" smtClean="0">
                <a:solidFill>
                  <a:srgbClr val="00529A"/>
                </a:solidFill>
                <a:latin typeface="Century Gothic" panose="020B0502020202020204" pitchFamily="34" charset="0"/>
                <a:cs typeface="Arial" charset="0"/>
              </a:rPr>
              <a:t>THANK YOU</a:t>
            </a:r>
            <a:endParaRPr lang="en-US" sz="4800" i="1" dirty="0">
              <a:solidFill>
                <a:srgbClr val="00529A"/>
              </a:solidFill>
              <a:latin typeface="Century Gothic" panose="020B0502020202020204" pitchFamily="34" charset="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bwMode="auto">
          <a:xfrm>
            <a:off x="457200" y="304800"/>
            <a:ext cx="731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chemeClr val="tx2"/>
                </a:solidFill>
                <a:latin typeface="Century Gothic" panose="020B0502020202020204" pitchFamily="34" charset="0"/>
                <a:cs typeface="Arial" charset="0"/>
              </a:rPr>
              <a:t>Revenue - Achieved Vs. Budget</a:t>
            </a:r>
            <a:endParaRPr lang="en-US" sz="2400" b="1" i="1" dirty="0">
              <a:solidFill>
                <a:schemeClr val="tx2"/>
              </a:solidFill>
              <a:latin typeface="Century Gothic" panose="020B0502020202020204" pitchFamily="34" charset="0"/>
              <a:cs typeface="Arial" charset="0"/>
            </a:endParaRPr>
          </a:p>
        </p:txBody>
      </p:sp>
      <p:cxnSp>
        <p:nvCxnSpPr>
          <p:cNvPr id="15" name="Straight Connector 14"/>
          <p:cNvCxnSpPr/>
          <p:nvPr/>
        </p:nvCxnSpPr>
        <p:spPr>
          <a:xfrm>
            <a:off x="381000" y="838200"/>
            <a:ext cx="8153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1808139710"/>
              </p:ext>
            </p:extLst>
          </p:nvPr>
        </p:nvGraphicFramePr>
        <p:xfrm>
          <a:off x="609600" y="1828801"/>
          <a:ext cx="9525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447800" y="5334000"/>
            <a:ext cx="9753600" cy="892552"/>
          </a:xfrm>
          <a:prstGeom prst="rect">
            <a:avLst/>
          </a:prstGeom>
          <a:noFill/>
        </p:spPr>
        <p:txBody>
          <a:bodyPr wrap="square" rtlCol="0">
            <a:spAutoFit/>
          </a:bodyPr>
          <a:lstStyle/>
          <a:p>
            <a:r>
              <a:rPr lang="en-US" dirty="0" smtClean="0">
                <a:solidFill>
                  <a:srgbClr val="00529A"/>
                </a:solidFill>
                <a:latin typeface="Arial" panose="020B0604020202020204" pitchFamily="34" charset="0"/>
                <a:cs typeface="Arial" panose="020B0604020202020204" pitchFamily="34" charset="0"/>
              </a:rPr>
              <a:t>For H1 we achieved a total Revenue of $136,577,141 against a budget of $122,877,026 </a:t>
            </a:r>
          </a:p>
          <a:p>
            <a:endParaRPr lang="en-US" sz="1700" dirty="0" smtClean="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4026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p:cNvSpPr txBox="1">
            <a:spLocks/>
          </p:cNvSpPr>
          <p:nvPr/>
        </p:nvSpPr>
        <p:spPr bwMode="auto">
          <a:xfrm>
            <a:off x="457200" y="304800"/>
            <a:ext cx="73152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chemeClr val="tx2"/>
                </a:solidFill>
                <a:latin typeface="Century Gothic" panose="020B0502020202020204" pitchFamily="34" charset="0"/>
                <a:cs typeface="Arial" charset="0"/>
              </a:rPr>
              <a:t>Margin - Achieved Vs. Budget</a:t>
            </a:r>
            <a:endParaRPr lang="en-US" sz="2400" b="1" i="1" dirty="0">
              <a:solidFill>
                <a:schemeClr val="tx2"/>
              </a:solidFill>
              <a:latin typeface="Century Gothic" panose="020B0502020202020204" pitchFamily="34" charset="0"/>
              <a:cs typeface="Arial" charset="0"/>
            </a:endParaRPr>
          </a:p>
        </p:txBody>
      </p:sp>
      <p:cxnSp>
        <p:nvCxnSpPr>
          <p:cNvPr id="15" name="Straight Connector 14"/>
          <p:cNvCxnSpPr/>
          <p:nvPr/>
        </p:nvCxnSpPr>
        <p:spPr>
          <a:xfrm>
            <a:off x="381000" y="838200"/>
            <a:ext cx="8153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3396777116"/>
              </p:ext>
            </p:extLst>
          </p:nvPr>
        </p:nvGraphicFramePr>
        <p:xfrm>
          <a:off x="914400" y="1242070"/>
          <a:ext cx="9525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447800" y="4656655"/>
            <a:ext cx="8839200" cy="1723549"/>
          </a:xfrm>
          <a:prstGeom prst="rect">
            <a:avLst/>
          </a:prstGeom>
          <a:noFill/>
        </p:spPr>
        <p:txBody>
          <a:bodyPr wrap="square" rtlCol="0">
            <a:spAutoFit/>
          </a:bodyPr>
          <a:lstStyle/>
          <a:p>
            <a:r>
              <a:rPr lang="en-US" dirty="0" smtClean="0">
                <a:solidFill>
                  <a:srgbClr val="00529A"/>
                </a:solidFill>
                <a:latin typeface="Arial" panose="020B0604020202020204" pitchFamily="34" charset="0"/>
                <a:cs typeface="Arial" panose="020B0604020202020204" pitchFamily="34" charset="0"/>
              </a:rPr>
              <a:t>For H1 we achieved a Margin of $30,033,007 against a budget of $28,821,965</a:t>
            </a:r>
          </a:p>
          <a:p>
            <a:endParaRPr lang="en-US" dirty="0" smtClean="0">
              <a:solidFill>
                <a:srgbClr val="00529A"/>
              </a:solidFill>
              <a:latin typeface="Arial" panose="020B0604020202020204" pitchFamily="34" charset="0"/>
              <a:cs typeface="Arial" panose="020B0604020202020204" pitchFamily="34" charset="0"/>
            </a:endParaRPr>
          </a:p>
          <a:p>
            <a:r>
              <a:rPr lang="en-US" dirty="0" smtClean="0">
                <a:solidFill>
                  <a:srgbClr val="00529A"/>
                </a:solidFill>
                <a:latin typeface="Arial" panose="020B0604020202020204" pitchFamily="34" charset="0"/>
                <a:cs typeface="Arial" panose="020B0604020202020204" pitchFamily="34" charset="0"/>
              </a:rPr>
              <a:t>Need to continue pushing the Margin % higher</a:t>
            </a:r>
          </a:p>
          <a:p>
            <a:r>
              <a:rPr lang="en-US" dirty="0" smtClean="0">
                <a:solidFill>
                  <a:srgbClr val="00529A"/>
                </a:solidFill>
                <a:latin typeface="Arial" panose="020B0604020202020204" pitchFamily="34" charset="0"/>
                <a:cs typeface="Arial" panose="020B0604020202020204" pitchFamily="34" charset="0"/>
              </a:rPr>
              <a:t>- Work with Ops to ensure we are controlling our costs </a:t>
            </a:r>
          </a:p>
          <a:p>
            <a:endParaRPr lang="en-US" sz="1700" dirty="0" smtClean="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p:txBody>
      </p:sp>
      <p:sp>
        <p:nvSpPr>
          <p:cNvPr id="3" name="Up Arrow 2"/>
          <p:cNvSpPr/>
          <p:nvPr/>
        </p:nvSpPr>
        <p:spPr>
          <a:xfrm rot="2777663">
            <a:off x="6458041" y="4994165"/>
            <a:ext cx="293439" cy="4946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rot="8163751">
            <a:off x="7217140" y="5551009"/>
            <a:ext cx="293439" cy="494633"/>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6195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latin typeface="Century Gothic" panose="020B0502020202020204" pitchFamily="34" charset="0"/>
              </a:rPr>
              <a:t>Half year business analysis</a:t>
            </a:r>
            <a:endParaRPr lang="en-US" sz="2800" dirty="0">
              <a:solidFill>
                <a:schemeClr val="tx2"/>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74930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386542" y="1295400"/>
            <a:ext cx="10287000" cy="4057521"/>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1 - $3,363,634</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2 - $3,288,557</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3 - $1,876,143</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4 - $1,694,136</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5 - $1,570,680</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Incredible numbers across a diverse set of industry verticals and services sold</a:t>
            </a:r>
            <a:endParaRPr lang="en-US" dirty="0">
              <a:solidFill>
                <a:srgbClr val="00529A"/>
              </a:solidFill>
              <a:cs typeface="Arial" panose="020B0604020202020204" pitchFamily="34"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Top 5 Sales Associates by Margin</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7810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6" name="Text Box 13"/>
          <p:cNvSpPr txBox="1">
            <a:spLocks noChangeArrowheads="1"/>
          </p:cNvSpPr>
          <p:nvPr/>
        </p:nvSpPr>
        <p:spPr bwMode="auto">
          <a:xfrm>
            <a:off x="457200" y="1064144"/>
            <a:ext cx="10287000" cy="3297698"/>
          </a:xfrm>
          <a:prstGeom prst="rect">
            <a:avLst/>
          </a:prstGeom>
          <a:noFill/>
          <a:ln w="9525">
            <a:noFill/>
            <a:miter lim="800000"/>
            <a:headEnd/>
            <a:tailEnd/>
          </a:ln>
        </p:spPr>
        <p:txBody>
          <a:bodyPr wrap="square" anchor="ctr">
            <a:spAutoFit/>
          </a:bodyPr>
          <a:lstStyle/>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Our top 35 clients accounted for $6,761,355 in margin for H1 2021</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For H1 2022 that number increased significantly to $15,073,447</a:t>
            </a:r>
          </a:p>
          <a:p>
            <a:pPr marL="342900" indent="-342900">
              <a:lnSpc>
                <a:spcPct val="200000"/>
              </a:lnSpc>
              <a:spcAft>
                <a:spcPts val="1000"/>
              </a:spcAft>
              <a:buBlip>
                <a:blip r:embed="rId3"/>
              </a:buBlip>
            </a:pPr>
            <a:r>
              <a:rPr lang="en-US" dirty="0" smtClean="0">
                <a:solidFill>
                  <a:srgbClr val="00529A"/>
                </a:solidFill>
                <a:cs typeface="Arial" panose="020B0604020202020204" pitchFamily="34" charset="0"/>
              </a:rPr>
              <a:t>The top 35 are key, but equally important that we retain a diversified portfolio of clients based on:-</a:t>
            </a:r>
          </a:p>
          <a:p>
            <a:pPr marL="800100" lvl="1" indent="-342900">
              <a:lnSpc>
                <a:spcPct val="200000"/>
              </a:lnSpc>
              <a:spcAft>
                <a:spcPts val="1000"/>
              </a:spcAft>
              <a:buBlip>
                <a:blip r:embed="rId3"/>
              </a:buBlip>
            </a:pPr>
            <a:r>
              <a:rPr lang="en-US" dirty="0" smtClean="0">
                <a:solidFill>
                  <a:srgbClr val="00529A"/>
                </a:solidFill>
                <a:cs typeface="Arial" panose="020B0604020202020204" pitchFamily="34" charset="0"/>
              </a:rPr>
              <a:t>Company size</a:t>
            </a:r>
          </a:p>
          <a:p>
            <a:pPr marL="800100" lvl="1" indent="-342900">
              <a:lnSpc>
                <a:spcPct val="200000"/>
              </a:lnSpc>
              <a:spcAft>
                <a:spcPts val="1000"/>
              </a:spcAft>
              <a:buBlip>
                <a:blip r:embed="rId3"/>
              </a:buBlip>
            </a:pPr>
            <a:r>
              <a:rPr lang="en-US" dirty="0">
                <a:solidFill>
                  <a:srgbClr val="00529A"/>
                </a:solidFill>
                <a:cs typeface="Arial" panose="020B0604020202020204" pitchFamily="34" charset="0"/>
              </a:rPr>
              <a:t>I</a:t>
            </a:r>
            <a:r>
              <a:rPr lang="en-US" dirty="0" smtClean="0">
                <a:solidFill>
                  <a:srgbClr val="00529A"/>
                </a:solidFill>
                <a:cs typeface="Arial" panose="020B0604020202020204" pitchFamily="34" charset="0"/>
              </a:rPr>
              <a:t>ndustry vertical</a:t>
            </a: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H1 2021 vs H1 2022 – Top Clients</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6826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bwMode="auto">
          <a:xfrm>
            <a:off x="3505200" y="152400"/>
            <a:ext cx="7162800" cy="533400"/>
          </a:xfrm>
          <a:prstGeom prst="rect">
            <a:avLst/>
          </a:prstGeom>
          <a:noFill/>
          <a:ln w="9525">
            <a:noFill/>
            <a:miter lim="800000"/>
            <a:headEnd/>
            <a:tailEnd/>
          </a:ln>
        </p:spPr>
        <p:txBody>
          <a:bodyPr lIns="0" tIns="0" rIns="0" bIns="0"/>
          <a:lstStyle/>
          <a:p>
            <a:pPr marL="342900" indent="-342900" algn="ctr">
              <a:spcBef>
                <a:spcPct val="20000"/>
              </a:spcBef>
            </a:pPr>
            <a:endParaRPr lang="en-US" sz="3200" b="1" dirty="0">
              <a:solidFill>
                <a:schemeClr val="bg1"/>
              </a:solidFill>
              <a:cs typeface="Arial" charset="0"/>
            </a:endParaRPr>
          </a:p>
        </p:txBody>
      </p:sp>
      <p:sp>
        <p:nvSpPr>
          <p:cNvPr id="8" name="Subtitle 2"/>
          <p:cNvSpPr txBox="1">
            <a:spLocks/>
          </p:cNvSpPr>
          <p:nvPr/>
        </p:nvSpPr>
        <p:spPr bwMode="auto">
          <a:xfrm>
            <a:off x="457200" y="304800"/>
            <a:ext cx="5715000" cy="387023"/>
          </a:xfrm>
          <a:prstGeom prst="rect">
            <a:avLst/>
          </a:prstGeom>
          <a:noFill/>
          <a:ln w="9525">
            <a:noFill/>
            <a:miter lim="800000"/>
            <a:headEnd/>
            <a:tailEnd/>
          </a:ln>
        </p:spPr>
        <p:txBody>
          <a:bodyPr lIns="0" tIns="0" rIns="0" bIns="0" anchor="b"/>
          <a:lstStyle/>
          <a:p>
            <a:pPr marL="342900" indent="-342900">
              <a:spcBef>
                <a:spcPct val="20000"/>
              </a:spcBef>
            </a:pPr>
            <a:r>
              <a:rPr lang="en-US" sz="2400" i="1" dirty="0" smtClean="0">
                <a:solidFill>
                  <a:srgbClr val="00529A"/>
                </a:solidFill>
                <a:latin typeface="Century Gothic" panose="020B0502020202020204" pitchFamily="34" charset="0"/>
                <a:cs typeface="Arial" charset="0"/>
              </a:rPr>
              <a:t>CLIENT INDUSTRY ANALYSIS – H1 2022</a:t>
            </a:r>
            <a:endParaRPr lang="en-US" sz="2400" i="1" dirty="0">
              <a:solidFill>
                <a:srgbClr val="00529A"/>
              </a:solidFill>
              <a:latin typeface="Century Gothic" panose="020B0502020202020204" pitchFamily="34" charset="0"/>
              <a:cs typeface="Arial" charset="0"/>
            </a:endParaRPr>
          </a:p>
        </p:txBody>
      </p:sp>
      <p:cxnSp>
        <p:nvCxnSpPr>
          <p:cNvPr id="9" name="Straight Connector 8"/>
          <p:cNvCxnSpPr/>
          <p:nvPr/>
        </p:nvCxnSpPr>
        <p:spPr>
          <a:xfrm>
            <a:off x="381000" y="838200"/>
            <a:ext cx="5524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idx="1"/>
            <p:extLst>
              <p:ext uri="{D42A27DB-BD31-4B8C-83A1-F6EECF244321}">
                <p14:modId xmlns:p14="http://schemas.microsoft.com/office/powerpoint/2010/main" val="2709042936"/>
              </p:ext>
            </p:extLst>
          </p:nvPr>
        </p:nvGraphicFramePr>
        <p:xfrm>
          <a:off x="533400" y="973476"/>
          <a:ext cx="10972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76032" y="5512478"/>
            <a:ext cx="10721589" cy="369332"/>
          </a:xfrm>
          <a:prstGeom prst="rect">
            <a:avLst/>
          </a:prstGeom>
          <a:noFill/>
        </p:spPr>
        <p:txBody>
          <a:bodyPr wrap="none" rtlCol="0">
            <a:spAutoFit/>
          </a:bodyPr>
          <a:lstStyle/>
          <a:p>
            <a:r>
              <a:rPr lang="en-US" dirty="0" smtClean="0">
                <a:solidFill>
                  <a:srgbClr val="00529A"/>
                </a:solidFill>
              </a:rPr>
              <a:t>‘Blank’ - Too many clients don’t have the Industry Code included in the Aerotrac profile, we need to clean this up</a:t>
            </a:r>
            <a:endParaRPr lang="en-US" dirty="0">
              <a:solidFill>
                <a:srgbClr val="00529A"/>
              </a:solidFill>
            </a:endParaRPr>
          </a:p>
        </p:txBody>
      </p:sp>
    </p:spTree>
    <p:extLst>
      <p:ext uri="{BB962C8B-B14F-4D97-AF65-F5344CB8AC3E}">
        <p14:creationId xmlns:p14="http://schemas.microsoft.com/office/powerpoint/2010/main" val="30620594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AERONE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Introduction to Aeronet Worldwide</Template>
  <TotalTime>2898</TotalTime>
  <Words>1534</Words>
  <Application>Microsoft Office PowerPoint</Application>
  <PresentationFormat>Widescreen</PresentationFormat>
  <Paragraphs>195</Paragraphs>
  <Slides>37</Slides>
  <Notes>23</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37</vt:i4>
      </vt:variant>
    </vt:vector>
  </HeadingPairs>
  <TitlesOfParts>
    <vt:vector size="48" baseType="lpstr">
      <vt:lpstr>Arial</vt:lpstr>
      <vt:lpstr>Calibri</vt:lpstr>
      <vt:lpstr>Century Gothic</vt:lpstr>
      <vt:lpstr>3_Office Theme</vt:lpstr>
      <vt:lpstr>AERONET PPT Template</vt:lpstr>
      <vt:lpstr>4_Office Theme</vt:lpstr>
      <vt:lpstr>5_Office Theme</vt:lpstr>
      <vt:lpstr>6_Office Theme</vt:lpstr>
      <vt:lpstr>7_Office Theme</vt:lpstr>
      <vt:lpstr>8_Office Theme</vt:lpstr>
      <vt:lpstr>9_Office Theme</vt:lpstr>
      <vt:lpstr>PowerPoint Presentation</vt:lpstr>
      <vt:lpstr>PowerPoint Presentation</vt:lpstr>
      <vt:lpstr>Half year financial update</vt:lpstr>
      <vt:lpstr>PowerPoint Presentation</vt:lpstr>
      <vt:lpstr>PowerPoint Presentation</vt:lpstr>
      <vt:lpstr>Half year business analysis</vt:lpstr>
      <vt:lpstr>PowerPoint Presentation</vt:lpstr>
      <vt:lpstr>PowerPoint Presentation</vt:lpstr>
      <vt:lpstr>PowerPoint Presentation</vt:lpstr>
      <vt:lpstr>PowerPoint Presentation</vt:lpstr>
      <vt:lpstr>PowerPoint Presentation</vt:lpstr>
      <vt:lpstr>The path forward</vt:lpstr>
      <vt:lpstr>PowerPoint Presentation</vt:lpstr>
      <vt:lpstr>PowerPoint Presentation</vt:lpstr>
      <vt:lpstr>PowerPoint Presentation</vt:lpstr>
      <vt:lpstr>David Gibson  – EVP, International</vt:lpstr>
      <vt:lpstr>PowerPoint Presentation</vt:lpstr>
      <vt:lpstr>PowerPoint Presentation</vt:lpstr>
      <vt:lpstr>PowerPoint Presentation</vt:lpstr>
      <vt:lpstr>Jim wallace  – GM, San Antonio, Trans-border mexico</vt:lpstr>
      <vt:lpstr>PowerPoint Presentation</vt:lpstr>
      <vt:lpstr>PowerPoint Presentation</vt:lpstr>
      <vt:lpstr>PowerPoint Presentation</vt:lpstr>
      <vt:lpstr>Overcoming Challenges – 3 Frontline prospectives</vt:lpstr>
      <vt:lpstr>Greg Spudic</vt:lpstr>
      <vt:lpstr>PowerPoint Presentation</vt:lpstr>
      <vt:lpstr>PowerPoint Presentation</vt:lpstr>
      <vt:lpstr>Lesa matthews</vt:lpstr>
      <vt:lpstr>PowerPoint Presentation</vt:lpstr>
      <vt:lpstr>PowerPoint Presentation</vt:lpstr>
      <vt:lpstr>Michael crowley</vt:lpstr>
      <vt:lpstr>PowerPoint Presentation</vt:lpstr>
      <vt:lpstr>PowerPoint Presentation</vt:lpstr>
      <vt:lpstr>conclusion</vt:lpstr>
      <vt:lpstr>PowerPoint Presentation</vt:lpstr>
      <vt:lpstr>PowerPoint Presentation</vt:lpstr>
      <vt:lpstr>PowerPoint Presentation</vt:lpstr>
    </vt:vector>
  </TitlesOfParts>
  <Company>Aeronet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Roberts</dc:creator>
  <cp:lastModifiedBy>Paul Holman</cp:lastModifiedBy>
  <cp:revision>254</cp:revision>
  <cp:lastPrinted>2021-01-19T19:37:14Z</cp:lastPrinted>
  <dcterms:created xsi:type="dcterms:W3CDTF">2019-03-27T18:31:47Z</dcterms:created>
  <dcterms:modified xsi:type="dcterms:W3CDTF">2022-07-28T22:35:54Z</dcterms:modified>
</cp:coreProperties>
</file>