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08" r:id="rId3"/>
    <p:sldMasterId id="2147483720" r:id="rId4"/>
    <p:sldMasterId id="2147483732" r:id="rId5"/>
    <p:sldMasterId id="2147483744" r:id="rId6"/>
    <p:sldMasterId id="2147483756" r:id="rId7"/>
    <p:sldMasterId id="2147483768" r:id="rId8"/>
    <p:sldMasterId id="2147483780" r:id="rId9"/>
  </p:sldMasterIdLst>
  <p:notesMasterIdLst>
    <p:notesMasterId r:id="rId20"/>
  </p:notesMasterIdLst>
  <p:sldIdLst>
    <p:sldId id="297" r:id="rId10"/>
    <p:sldId id="259" r:id="rId11"/>
    <p:sldId id="295" r:id="rId12"/>
    <p:sldId id="293" r:id="rId13"/>
    <p:sldId id="290" r:id="rId14"/>
    <p:sldId id="289" r:id="rId15"/>
    <p:sldId id="298" r:id="rId16"/>
    <p:sldId id="296" r:id="rId17"/>
    <p:sldId id="292" r:id="rId18"/>
    <p:sldId id="294"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29A"/>
    <a:srgbClr val="15A1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95290" autoAdjust="0"/>
  </p:normalViewPr>
  <p:slideViewPr>
    <p:cSldViewPr>
      <p:cViewPr varScale="1">
        <p:scale>
          <a:sx n="106" d="100"/>
          <a:sy n="106" d="100"/>
        </p:scale>
        <p:origin x="144" y="174"/>
      </p:cViewPr>
      <p:guideLst>
        <p:guide orient="horz" pos="2160"/>
        <p:guide pos="3840"/>
      </p:guideLst>
    </p:cSldViewPr>
  </p:slideViewPr>
  <p:notesTextViewPr>
    <p:cViewPr>
      <p:scale>
        <a:sx n="66" d="100"/>
        <a:sy n="66"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3AE8DD09-58CA-4C82-B9AA-6F18E056F023}" type="datetimeFigureOut">
              <a:rPr lang="en-US" smtClean="0"/>
              <a:pPr/>
              <a:t>7/11/2022</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207C23A8-AF53-4865-9711-6AE75E804115}" type="slidenum">
              <a:rPr lang="en-US" smtClean="0"/>
              <a:pPr/>
              <a:t>‹#›</a:t>
            </a:fld>
            <a:endParaRPr lang="en-US" dirty="0"/>
          </a:p>
        </p:txBody>
      </p:sp>
    </p:spTree>
    <p:extLst>
      <p:ext uri="{BB962C8B-B14F-4D97-AF65-F5344CB8AC3E}">
        <p14:creationId xmlns:p14="http://schemas.microsoft.com/office/powerpoint/2010/main" val="841329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2</a:t>
            </a:fld>
            <a:endParaRPr lang="en-US" dirty="0"/>
          </a:p>
        </p:txBody>
      </p:sp>
    </p:spTree>
    <p:extLst>
      <p:ext uri="{BB962C8B-B14F-4D97-AF65-F5344CB8AC3E}">
        <p14:creationId xmlns:p14="http://schemas.microsoft.com/office/powerpoint/2010/main" val="2228091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3</a:t>
            </a:fld>
            <a:endParaRPr lang="en-US" dirty="0"/>
          </a:p>
        </p:txBody>
      </p:sp>
    </p:spTree>
    <p:extLst>
      <p:ext uri="{BB962C8B-B14F-4D97-AF65-F5344CB8AC3E}">
        <p14:creationId xmlns:p14="http://schemas.microsoft.com/office/powerpoint/2010/main" val="1999364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4</a:t>
            </a:fld>
            <a:endParaRPr lang="en-US" dirty="0"/>
          </a:p>
        </p:txBody>
      </p:sp>
    </p:spTree>
    <p:extLst>
      <p:ext uri="{BB962C8B-B14F-4D97-AF65-F5344CB8AC3E}">
        <p14:creationId xmlns:p14="http://schemas.microsoft.com/office/powerpoint/2010/main" val="3196918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5</a:t>
            </a:fld>
            <a:endParaRPr lang="en-US" dirty="0"/>
          </a:p>
        </p:txBody>
      </p:sp>
    </p:spTree>
    <p:extLst>
      <p:ext uri="{BB962C8B-B14F-4D97-AF65-F5344CB8AC3E}">
        <p14:creationId xmlns:p14="http://schemas.microsoft.com/office/powerpoint/2010/main" val="849134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6</a:t>
            </a:fld>
            <a:endParaRPr lang="en-US" dirty="0"/>
          </a:p>
        </p:txBody>
      </p:sp>
    </p:spTree>
    <p:extLst>
      <p:ext uri="{BB962C8B-B14F-4D97-AF65-F5344CB8AC3E}">
        <p14:creationId xmlns:p14="http://schemas.microsoft.com/office/powerpoint/2010/main" val="3430324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7</a:t>
            </a:fld>
            <a:endParaRPr lang="en-US" dirty="0"/>
          </a:p>
        </p:txBody>
      </p:sp>
    </p:spTree>
    <p:extLst>
      <p:ext uri="{BB962C8B-B14F-4D97-AF65-F5344CB8AC3E}">
        <p14:creationId xmlns:p14="http://schemas.microsoft.com/office/powerpoint/2010/main" val="2060782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8</a:t>
            </a:fld>
            <a:endParaRPr lang="en-US" dirty="0"/>
          </a:p>
        </p:txBody>
      </p:sp>
    </p:spTree>
    <p:extLst>
      <p:ext uri="{BB962C8B-B14F-4D97-AF65-F5344CB8AC3E}">
        <p14:creationId xmlns:p14="http://schemas.microsoft.com/office/powerpoint/2010/main" val="254037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9</a:t>
            </a:fld>
            <a:endParaRPr lang="en-US" dirty="0"/>
          </a:p>
        </p:txBody>
      </p:sp>
    </p:spTree>
    <p:extLst>
      <p:ext uri="{BB962C8B-B14F-4D97-AF65-F5344CB8AC3E}">
        <p14:creationId xmlns:p14="http://schemas.microsoft.com/office/powerpoint/2010/main" val="1076628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i="1" baseline="0"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10</a:t>
            </a:fld>
            <a:endParaRPr lang="en-US" dirty="0"/>
          </a:p>
        </p:txBody>
      </p:sp>
    </p:spTree>
    <p:extLst>
      <p:ext uri="{BB962C8B-B14F-4D97-AF65-F5344CB8AC3E}">
        <p14:creationId xmlns:p14="http://schemas.microsoft.com/office/powerpoint/2010/main" val="4029016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pPr/>
              <a:t>7/11/2022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2443201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75896391"/>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17789546"/>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27680765"/>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34776876"/>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39932068"/>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17092624"/>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8010693"/>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44637631"/>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48172070"/>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4705712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pn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906000" y="282876"/>
            <a:ext cx="1676400" cy="1286971"/>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pPr/>
              <a:t>7/11/2022</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1E9E-6EF6-4DF9-AD45-E2D24711EC29}" type="datetimeFigureOut">
              <a:rPr lang="en-US" smtClean="0">
                <a:solidFill>
                  <a:prstClr val="black">
                    <a:tint val="75000"/>
                  </a:prstClr>
                </a:solidFill>
              </a:rPr>
              <a:pPr/>
              <a:t>7/11/2022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pic>
        <p:nvPicPr>
          <p:cNvPr id="8" name="Picture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906000" y="282876"/>
            <a:ext cx="1676400" cy="1286971"/>
          </a:xfrm>
          <a:prstGeom prst="rect">
            <a:avLst/>
          </a:prstGeom>
        </p:spPr>
      </p:pic>
    </p:spTree>
    <p:extLst>
      <p:ext uri="{BB962C8B-B14F-4D97-AF65-F5344CB8AC3E}">
        <p14:creationId xmlns:p14="http://schemas.microsoft.com/office/powerpoint/2010/main" val="77365899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10.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png"/><Relationship Id="rId7"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png"/><Relationship Id="rId4" Type="http://schemas.openxmlformats.org/officeDocument/2006/relationships/image" Target="../media/image9.gif"/><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084" y="3276601"/>
            <a:ext cx="10363200" cy="2492376"/>
          </a:xfrm>
        </p:spPr>
        <p:txBody>
          <a:bodyPr>
            <a:normAutofit/>
          </a:bodyPr>
          <a:lstStyle/>
          <a:p>
            <a:r>
              <a:rPr lang="en-US" sz="2800" dirty="0">
                <a:solidFill>
                  <a:schemeClr val="tx2"/>
                </a:solidFill>
                <a:latin typeface="Century Gothic" panose="020B0502020202020204" pitchFamily="34" charset="0"/>
              </a:rPr>
              <a:t>Aeronet Cold Chain SME</a:t>
            </a:r>
            <a:br>
              <a:rPr lang="en-US" sz="2800" dirty="0">
                <a:solidFill>
                  <a:schemeClr val="tx2"/>
                </a:solidFill>
                <a:latin typeface="Century Gothic" panose="020B0502020202020204" pitchFamily="34" charset="0"/>
              </a:rPr>
            </a:br>
            <a:r>
              <a:rPr lang="en-US" sz="2800" dirty="0">
                <a:solidFill>
                  <a:schemeClr val="tx2"/>
                </a:solidFill>
                <a:latin typeface="Century Gothic" panose="020B0502020202020204" pitchFamily="34" charset="0"/>
              </a:rPr>
              <a:t>- </a:t>
            </a:r>
            <a:r>
              <a:rPr lang="en-US" sz="2400" dirty="0">
                <a:solidFill>
                  <a:schemeClr val="tx2"/>
                </a:solidFill>
                <a:latin typeface="Century Gothic" panose="020B0502020202020204" pitchFamily="34" charset="0"/>
              </a:rPr>
              <a:t>Jeff Dauz</a:t>
            </a:r>
          </a:p>
        </p:txBody>
      </p:sp>
    </p:spTree>
    <p:extLst>
      <p:ext uri="{BB962C8B-B14F-4D97-AF65-F5344CB8AC3E}">
        <p14:creationId xmlns:p14="http://schemas.microsoft.com/office/powerpoint/2010/main" val="59445687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0"/>
            <a:ext cx="46482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Cold Chain - Companies</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04800" y="838200"/>
            <a:ext cx="8678173" cy="2585323"/>
          </a:xfrm>
          <a:prstGeom prst="rect">
            <a:avLst/>
          </a:prstGeom>
        </p:spPr>
        <p:txBody>
          <a:bodyPr wrap="square">
            <a:spAutoFit/>
          </a:bodyPr>
          <a:lstStyle/>
          <a:p>
            <a:pPr marL="171450" indent="-171450" fontAlgn="base">
              <a:spcBef>
                <a:spcPct val="0"/>
              </a:spcBef>
              <a:spcAft>
                <a:spcPct val="0"/>
              </a:spcAft>
              <a:buFontTx/>
              <a:buChar char="-"/>
              <a:defRPr/>
            </a:pPr>
            <a:endParaRPr lang="en-US" sz="1000" dirty="0">
              <a:solidFill>
                <a:srgbClr val="000000"/>
              </a:solidFill>
              <a:latin typeface="Arial" pitchFamily="34" charset="0"/>
            </a:endParaRPr>
          </a:p>
          <a:p>
            <a:pPr fontAlgn="base">
              <a:spcBef>
                <a:spcPct val="0"/>
              </a:spcBef>
              <a:spcAft>
                <a:spcPct val="0"/>
              </a:spcAft>
              <a:defRPr/>
            </a:pPr>
            <a:r>
              <a:rPr lang="en-US" sz="1600" b="1" dirty="0">
                <a:solidFill>
                  <a:srgbClr val="000000"/>
                </a:solidFill>
                <a:latin typeface="Arial" pitchFamily="34" charset="0"/>
              </a:rPr>
              <a:t>Companies within this vertical that may be in your market or you will be familiar with  are </a:t>
            </a: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r>
              <a:rPr lang="en-US" sz="1000" dirty="0">
                <a:solidFill>
                  <a:srgbClr val="000000"/>
                </a:solidFill>
                <a:latin typeface="Arial" pitchFamily="34" charset="0"/>
              </a:rPr>
              <a:t> </a:t>
            </a: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a:p>
            <a:pPr marL="171450" indent="-171450" fontAlgn="base">
              <a:spcBef>
                <a:spcPct val="0"/>
              </a:spcBef>
              <a:spcAft>
                <a:spcPct val="0"/>
              </a:spcAft>
              <a:buFontTx/>
              <a:buChar char="-"/>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p:txBody>
      </p:sp>
      <p:pic>
        <p:nvPicPr>
          <p:cNvPr id="6" name="Picture 4" descr="http://www.portableas.com/wp-content/uploads/2012/04/ThermoScientific-Logo-41.png"/>
          <p:cNvPicPr>
            <a:picLocks noChangeAspect="1" noChangeArrowheads="1"/>
          </p:cNvPicPr>
          <p:nvPr/>
        </p:nvPicPr>
        <p:blipFill rotWithShape="1">
          <a:blip r:embed="rId3">
            <a:extLst>
              <a:ext uri="{28A0092B-C50C-407E-A947-70E740481C1C}">
                <a14:useLocalDpi xmlns:a14="http://schemas.microsoft.com/office/drawing/2010/main" val="0"/>
              </a:ext>
            </a:extLst>
          </a:blip>
          <a:srcRect l="8495" t="34257" r="7839" b="32872"/>
          <a:stretch/>
        </p:blipFill>
        <p:spPr bwMode="auto">
          <a:xfrm>
            <a:off x="5094441" y="1937225"/>
            <a:ext cx="2482159" cy="83661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9398" y="4580818"/>
            <a:ext cx="4399404" cy="1264830"/>
          </a:xfrm>
          <a:prstGeom prst="rect">
            <a:avLst/>
          </a:prstGeom>
        </p:spPr>
      </p:pic>
      <p:pic>
        <p:nvPicPr>
          <p:cNvPr id="8" name="Picture 39"/>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684118" y="3710616"/>
            <a:ext cx="2727763" cy="459623"/>
          </a:xfrm>
          <a:prstGeom prst="rect">
            <a:avLst/>
          </a:prstGeom>
          <a:noFill/>
          <a:ln w="9525">
            <a:noFill/>
            <a:miter lim="800000"/>
            <a:headEnd/>
            <a:tailEnd/>
          </a:ln>
        </p:spPr>
      </p:pic>
      <p:pic>
        <p:nvPicPr>
          <p:cNvPr id="1028" name="Picture 4" descr="BD Logo Logo and symbol, meaning, history, PN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r="49743" b="28464"/>
          <a:stretch/>
        </p:blipFill>
        <p:spPr bwMode="auto">
          <a:xfrm>
            <a:off x="786728" y="1281351"/>
            <a:ext cx="3200400" cy="19305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edtronic : Top Global Medical Device Companies in 2021 | Medical Product  Outsourcing"/>
          <p:cNvPicPr>
            <a:picLocks noChangeAspect="1" noChangeArrowheads="1"/>
          </p:cNvPicPr>
          <p:nvPr/>
        </p:nvPicPr>
        <p:blipFill rotWithShape="1">
          <a:blip r:embed="rId7">
            <a:extLst>
              <a:ext uri="{28A0092B-C50C-407E-A947-70E740481C1C}">
                <a14:useLocalDpi xmlns:a14="http://schemas.microsoft.com/office/drawing/2010/main" val="0"/>
              </a:ext>
            </a:extLst>
          </a:blip>
          <a:srcRect t="27285" b="24341"/>
          <a:stretch/>
        </p:blipFill>
        <p:spPr bwMode="auto">
          <a:xfrm>
            <a:off x="5791200" y="3514018"/>
            <a:ext cx="4079875"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PO: Cue Health - Renaissance Capital"/>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77118" y="1752600"/>
            <a:ext cx="1163782"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Lucira Health | DCVC"/>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0213" y="4766574"/>
            <a:ext cx="2846915" cy="1079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631669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0"/>
            <a:ext cx="46482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Packaging Solutions - Active</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04800" y="695504"/>
            <a:ext cx="9296400" cy="2523768"/>
          </a:xfrm>
          <a:prstGeom prst="rect">
            <a:avLst/>
          </a:prstGeom>
        </p:spPr>
        <p:txBody>
          <a:bodyPr wrap="square">
            <a:spAutoFit/>
          </a:bodyPr>
          <a:lstStyle/>
          <a:p>
            <a:pPr>
              <a:defRPr/>
            </a:pPr>
            <a:r>
              <a:rPr lang="en-US" sz="1000" dirty="0">
                <a:latin typeface="+mj-lt"/>
              </a:rPr>
              <a:t>	</a:t>
            </a:r>
            <a:endParaRPr lang="en-US" sz="2000" b="1" dirty="0">
              <a:latin typeface="+mj-lt"/>
            </a:endParaRPr>
          </a:p>
          <a:p>
            <a:pPr>
              <a:defRPr/>
            </a:pPr>
            <a:r>
              <a:rPr lang="en-US" sz="1000" dirty="0">
                <a:latin typeface="+mj-lt"/>
              </a:rPr>
              <a:t>	</a:t>
            </a:r>
          </a:p>
          <a:p>
            <a:pPr>
              <a:defRPr/>
            </a:pPr>
            <a:r>
              <a:rPr lang="en-US" sz="1600" dirty="0">
                <a:solidFill>
                  <a:srgbClr val="00529A"/>
                </a:solidFill>
              </a:rPr>
              <a:t>Active packaging are self contained units that can actively regulate temperature within the unit.  </a:t>
            </a:r>
          </a:p>
          <a:p>
            <a:pPr>
              <a:defRPr/>
            </a:pPr>
            <a:endParaRPr lang="en-US" sz="1600" dirty="0">
              <a:solidFill>
                <a:srgbClr val="00529A"/>
              </a:solidFill>
            </a:endParaRPr>
          </a:p>
          <a:p>
            <a:pPr>
              <a:defRPr/>
            </a:pPr>
            <a:r>
              <a:rPr lang="en-US" sz="1600" dirty="0" err="1">
                <a:solidFill>
                  <a:srgbClr val="00529A"/>
                </a:solidFill>
              </a:rPr>
              <a:t>Csafe</a:t>
            </a:r>
            <a:r>
              <a:rPr lang="en-US" sz="1600" dirty="0">
                <a:solidFill>
                  <a:srgbClr val="00529A"/>
                </a:solidFill>
              </a:rPr>
              <a:t> – RKN Airline Container with its own battery lasting 130 hours maintaining 4-25C as it recirculates cold air within the unit. Leasing options.</a:t>
            </a:r>
          </a:p>
          <a:p>
            <a:pPr>
              <a:defRPr/>
            </a:pPr>
            <a:endParaRPr lang="en-US" sz="1600" dirty="0">
              <a:solidFill>
                <a:srgbClr val="00529A"/>
              </a:solidFill>
            </a:endParaRPr>
          </a:p>
          <a:p>
            <a:pPr>
              <a:defRPr/>
            </a:pPr>
            <a:r>
              <a:rPr lang="en-US" sz="1600" dirty="0" err="1">
                <a:solidFill>
                  <a:srgbClr val="00529A"/>
                </a:solidFill>
              </a:rPr>
              <a:t>Envirotainer</a:t>
            </a:r>
            <a:r>
              <a:rPr lang="en-US" sz="1600" dirty="0">
                <a:solidFill>
                  <a:srgbClr val="00529A"/>
                </a:solidFill>
              </a:rPr>
              <a:t> – RKN Airline Container that fit full pallets worth of cargo. They have units that fit 1-4 pallets.</a:t>
            </a:r>
          </a:p>
          <a:p>
            <a:pPr>
              <a:defRPr/>
            </a:pPr>
            <a:endParaRPr lang="en-US" sz="1600" dirty="0">
              <a:solidFill>
                <a:srgbClr val="00529A"/>
              </a:solidFill>
            </a:endParaRPr>
          </a:p>
          <a:p>
            <a:pPr>
              <a:defRPr/>
            </a:pPr>
            <a:r>
              <a:rPr lang="en-US" sz="1600" dirty="0">
                <a:solidFill>
                  <a:srgbClr val="00529A"/>
                </a:solidFill>
              </a:rPr>
              <a:t>Both companies offer detailed monitoring reports.</a:t>
            </a:r>
            <a:endParaRPr lang="en-US" sz="1000" dirty="0"/>
          </a:p>
          <a:p>
            <a:pPr>
              <a:defRPr/>
            </a:pPr>
            <a:endParaRPr lang="en-US" sz="1000" dirty="0">
              <a:latin typeface="+mj-lt"/>
            </a:endParaRPr>
          </a:p>
        </p:txBody>
      </p:sp>
      <p:pic>
        <p:nvPicPr>
          <p:cNvPr id="7" name="Picture 7" descr="RKN.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2667000"/>
            <a:ext cx="2514600" cy="339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1727053" y="3361968"/>
            <a:ext cx="4368947" cy="246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0"/>
            <a:ext cx="46482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Packaging Solutions - Passive</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57200" y="887135"/>
            <a:ext cx="11430000" cy="2246769"/>
          </a:xfrm>
          <a:prstGeom prst="rect">
            <a:avLst/>
          </a:prstGeom>
        </p:spPr>
        <p:txBody>
          <a:bodyPr wrap="square">
            <a:spAutoFit/>
          </a:bodyPr>
          <a:lstStyle/>
          <a:p>
            <a:pPr>
              <a:defRPr/>
            </a:pPr>
            <a:r>
              <a:rPr lang="en-US" sz="1400" dirty="0">
                <a:solidFill>
                  <a:srgbClr val="00529A"/>
                </a:solidFill>
              </a:rPr>
              <a:t>Passive packaging on the other hand primarily uses dry-ice and gel packs to maintain the required temperature and trust </a:t>
            </a:r>
          </a:p>
          <a:p>
            <a:pPr>
              <a:defRPr/>
            </a:pPr>
            <a:r>
              <a:rPr lang="en-US" sz="1400" dirty="0">
                <a:solidFill>
                  <a:srgbClr val="00529A"/>
                </a:solidFill>
              </a:rPr>
              <a:t>that the approved packaging will maintain the required temperature.</a:t>
            </a:r>
          </a:p>
          <a:p>
            <a:pPr marL="285750" indent="-285750">
              <a:buFont typeface="Arial" panose="020B0604020202020204" pitchFamily="34" charset="0"/>
              <a:buChar char="•"/>
              <a:defRPr/>
            </a:pPr>
            <a:r>
              <a:rPr lang="en-US" sz="1400" dirty="0" err="1">
                <a:solidFill>
                  <a:srgbClr val="00529A"/>
                </a:solidFill>
              </a:rPr>
              <a:t>Cryoport</a:t>
            </a:r>
            <a:r>
              <a:rPr lang="en-US" sz="1400" dirty="0">
                <a:solidFill>
                  <a:srgbClr val="00529A"/>
                </a:solidFill>
              </a:rPr>
              <a:t> Cryo Container  (it uses dry vapor liquid nitrogen deep freeze -150C for 21 days) used for lab samples. </a:t>
            </a:r>
          </a:p>
          <a:p>
            <a:pPr marL="285750" indent="-285750">
              <a:buFont typeface="Arial" panose="020B0604020202020204" pitchFamily="34" charset="0"/>
              <a:buChar char="•"/>
              <a:defRPr/>
            </a:pPr>
            <a:r>
              <a:rPr lang="en-US" sz="1400" dirty="0">
                <a:solidFill>
                  <a:srgbClr val="00529A"/>
                </a:solidFill>
              </a:rPr>
              <a:t>Phase Change Material (PCM) – precondition panels, which is new technology with the purpose to replace dry ice</a:t>
            </a:r>
          </a:p>
          <a:p>
            <a:pPr marL="285750" indent="-285750">
              <a:buFont typeface="Arial" panose="020B0604020202020204" pitchFamily="34" charset="0"/>
              <a:buChar char="•"/>
              <a:defRPr/>
            </a:pPr>
            <a:r>
              <a:rPr lang="en-US" sz="1400" dirty="0">
                <a:solidFill>
                  <a:srgbClr val="00529A"/>
                </a:solidFill>
              </a:rPr>
              <a:t>Pallet Shippers (Blocks) ThermoSafe has several sections filled with blocks of dry ice bottom, middle, and top, in most cases.</a:t>
            </a:r>
          </a:p>
          <a:p>
            <a:pPr marL="285750" indent="-285750">
              <a:buFont typeface="Arial" panose="020B0604020202020204" pitchFamily="34" charset="0"/>
              <a:buChar char="•"/>
              <a:defRPr/>
            </a:pPr>
            <a:r>
              <a:rPr lang="en-US" sz="1400" dirty="0">
                <a:solidFill>
                  <a:srgbClr val="00529A"/>
                </a:solidFill>
              </a:rPr>
              <a:t>Small pack coolers (Pellets) Softbox filled with dry ice pellets.</a:t>
            </a:r>
          </a:p>
          <a:p>
            <a:pPr>
              <a:defRPr/>
            </a:pPr>
            <a:endParaRPr lang="en-US" sz="1400" dirty="0">
              <a:solidFill>
                <a:srgbClr val="00529A"/>
              </a:solidFill>
            </a:endParaRPr>
          </a:p>
          <a:p>
            <a:pPr>
              <a:defRPr/>
            </a:pPr>
            <a:r>
              <a:rPr lang="en-US" sz="1400" dirty="0">
                <a:solidFill>
                  <a:srgbClr val="00529A"/>
                </a:solidFill>
              </a:rPr>
              <a:t>Passive Packaging for cold chain shipments go through a validation program known as ISTA (International Safe Transit Association) to confirm temperatures are maintained, so products do not perish in-transit. They rate the packing in hours, such as 48, 72, and 96 hours, which is when re-icing would be required.  These are details that you need to discuss, so your operational teams and partners can react to delays, so shipments do not perish.</a:t>
            </a:r>
            <a:endParaRPr lang="en-US" sz="1400" dirty="0">
              <a:latin typeface="+mj-lt"/>
            </a:endParaRPr>
          </a:p>
        </p:txBody>
      </p:sp>
      <p:pic>
        <p:nvPicPr>
          <p:cNvPr id="7" name="Picture 6"/>
          <p:cNvPicPr/>
          <p:nvPr/>
        </p:nvPicPr>
        <p:blipFill>
          <a:blip r:embed="rId3"/>
          <a:srcRect/>
          <a:stretch>
            <a:fillRect/>
          </a:stretch>
        </p:blipFill>
        <p:spPr bwMode="auto">
          <a:xfrm>
            <a:off x="788194" y="3429000"/>
            <a:ext cx="3048000" cy="2383631"/>
          </a:xfrm>
          <a:prstGeom prst="rect">
            <a:avLst/>
          </a:prstGeom>
          <a:noFill/>
          <a:ln w="9525">
            <a:noFill/>
            <a:miter lim="800000"/>
            <a:headEnd/>
            <a:tailEnd/>
          </a:ln>
        </p:spPr>
      </p:pic>
      <p:pic>
        <p:nvPicPr>
          <p:cNvPr id="8" name="Picture 7" descr="photo 3"/>
          <p:cNvPicPr/>
          <p:nvPr/>
        </p:nvPicPr>
        <p:blipFill rotWithShape="1">
          <a:blip r:embed="rId4"/>
          <a:srcRect t="24603"/>
          <a:stretch/>
        </p:blipFill>
        <p:spPr bwMode="auto">
          <a:xfrm>
            <a:off x="4267200" y="3478064"/>
            <a:ext cx="2662237" cy="2349944"/>
          </a:xfrm>
          <a:prstGeom prst="rect">
            <a:avLst/>
          </a:prstGeom>
          <a:noFill/>
          <a:ln w="9525">
            <a:noFill/>
            <a:miter lim="800000"/>
            <a:headEnd/>
            <a:tailEnd/>
          </a:ln>
        </p:spPr>
      </p:pic>
      <p:pic>
        <p:nvPicPr>
          <p:cNvPr id="10" name="Picture 2" descr="C:\Users\wfreidel\AppData\Local\Microsoft\Windows\Temporary Internet Files\Content.Outlook\YTTZ2VHH\Silverpod LD7 Quarter PMC Front View Panel Off_Low Resolution.jpg"/>
          <p:cNvPicPr>
            <a:picLocks noChangeAspect="1" noChangeArrowheads="1"/>
          </p:cNvPicPr>
          <p:nvPr/>
        </p:nvPicPr>
        <p:blipFill rotWithShape="1">
          <a:blip r:embed="rId5">
            <a:extLst>
              <a:ext uri="{28A0092B-C50C-407E-A947-70E740481C1C}">
                <a14:useLocalDpi xmlns:a14="http://schemas.microsoft.com/office/drawing/2010/main" val="0"/>
              </a:ext>
            </a:extLst>
          </a:blip>
          <a:srcRect l="22751" t="10967" r="16583" b="-11415"/>
          <a:stretch/>
        </p:blipFill>
        <p:spPr bwMode="auto">
          <a:xfrm>
            <a:off x="7162800" y="3276600"/>
            <a:ext cx="2933700" cy="3227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3"/>
          <p:cNvSpPr txBox="1">
            <a:spLocks noChangeArrowheads="1"/>
          </p:cNvSpPr>
          <p:nvPr/>
        </p:nvSpPr>
        <p:spPr bwMode="auto">
          <a:xfrm>
            <a:off x="9747565" y="3962400"/>
            <a:ext cx="1911035" cy="31715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1000" b="0" i="1" u="none" strike="noStrike" kern="1200" cap="none" spc="0" normalizeH="0" baseline="0" noProof="0" dirty="0" err="1">
                <a:ln>
                  <a:noFill/>
                </a:ln>
                <a:solidFill>
                  <a:srgbClr val="000000"/>
                </a:solidFill>
                <a:effectLst/>
                <a:uLnTx/>
                <a:uFillTx/>
                <a:latin typeface="Arial"/>
                <a:ea typeface="+mn-ea"/>
                <a:cs typeface="+mn-cs"/>
              </a:rPr>
              <a:t>Softbox</a:t>
            </a:r>
            <a:r>
              <a:rPr kumimoji="0" lang="en-US" altLang="en-US" sz="1000" b="0" i="1" u="none" strike="noStrike" kern="1200" cap="none" spc="0" normalizeH="0" baseline="0" noProof="0" dirty="0">
                <a:ln>
                  <a:noFill/>
                </a:ln>
                <a:solidFill>
                  <a:srgbClr val="000000"/>
                </a:solidFill>
                <a:effectLst/>
                <a:uLnTx/>
                <a:uFillTx/>
                <a:latin typeface="Arial"/>
                <a:ea typeface="+mn-ea"/>
                <a:cs typeface="+mn-cs"/>
              </a:rPr>
              <a:t> container, which is validated to maintain strict temperature ranges for up to 120 hours. ISTA-qualified.</a:t>
            </a:r>
          </a:p>
        </p:txBody>
      </p:sp>
    </p:spTree>
    <p:extLst>
      <p:ext uri="{BB962C8B-B14F-4D97-AF65-F5344CB8AC3E}">
        <p14:creationId xmlns:p14="http://schemas.microsoft.com/office/powerpoint/2010/main" val="351708349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1"/>
            <a:ext cx="5257800" cy="381000"/>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Cold Chain – Temperature Ranges</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57200" y="1143000"/>
            <a:ext cx="11049000" cy="3200876"/>
          </a:xfrm>
          <a:prstGeom prst="rect">
            <a:avLst/>
          </a:prstGeom>
        </p:spPr>
        <p:txBody>
          <a:bodyPr wrap="square">
            <a:spAutoFit/>
          </a:bodyPr>
          <a:lstStyle/>
          <a:p>
            <a:pPr>
              <a:defRPr/>
            </a:pPr>
            <a:r>
              <a:rPr lang="en-US" sz="1000" dirty="0">
                <a:latin typeface="+mj-lt"/>
              </a:rPr>
              <a:t>	</a:t>
            </a:r>
          </a:p>
          <a:p>
            <a:pPr>
              <a:defRPr/>
            </a:pPr>
            <a:r>
              <a:rPr lang="en-US" sz="2800" b="1" dirty="0">
                <a:solidFill>
                  <a:srgbClr val="00529A"/>
                </a:solidFill>
                <a:latin typeface="+mj-lt"/>
              </a:rPr>
              <a:t>Temperature ranges that are talked about in this vertical</a:t>
            </a:r>
          </a:p>
          <a:p>
            <a:pPr>
              <a:defRPr/>
            </a:pPr>
            <a:endParaRPr lang="en-US" sz="1000" dirty="0">
              <a:solidFill>
                <a:srgbClr val="00529A"/>
              </a:solidFill>
              <a:latin typeface="+mj-lt"/>
            </a:endParaRPr>
          </a:p>
          <a:p>
            <a:pPr fontAlgn="base">
              <a:spcBef>
                <a:spcPct val="0"/>
              </a:spcBef>
              <a:spcAft>
                <a:spcPct val="0"/>
              </a:spcAft>
              <a:defRPr/>
            </a:pPr>
            <a:endParaRPr lang="en-US" sz="1000" dirty="0">
              <a:solidFill>
                <a:srgbClr val="00529A"/>
              </a:solidFill>
              <a:latin typeface="Arial"/>
            </a:endParaRPr>
          </a:p>
          <a:p>
            <a:pPr marL="342900" indent="-342900" fontAlgn="base">
              <a:spcBef>
                <a:spcPct val="0"/>
              </a:spcBef>
              <a:spcAft>
                <a:spcPct val="0"/>
              </a:spcAft>
              <a:buFont typeface="Arial" panose="020B0604020202020204" pitchFamily="34" charset="0"/>
              <a:buChar char="•"/>
              <a:defRPr/>
            </a:pPr>
            <a:r>
              <a:rPr lang="en-US" sz="2400" b="1" dirty="0">
                <a:solidFill>
                  <a:srgbClr val="00529A"/>
                </a:solidFill>
              </a:rPr>
              <a:t>0C </a:t>
            </a:r>
            <a:r>
              <a:rPr lang="en-US" sz="2400" dirty="0">
                <a:solidFill>
                  <a:srgbClr val="00529A"/>
                </a:solidFill>
              </a:rPr>
              <a:t>or 32F dry ice blocks and pellets when product needs to remain frozen. They move as HAZMAT with airlines due to the dry ice under UN 1845</a:t>
            </a:r>
          </a:p>
          <a:p>
            <a:pPr fontAlgn="base">
              <a:spcBef>
                <a:spcPct val="0"/>
              </a:spcBef>
              <a:spcAft>
                <a:spcPct val="0"/>
              </a:spcAft>
              <a:defRPr/>
            </a:pPr>
            <a:r>
              <a:rPr lang="en-US" sz="2400" dirty="0">
                <a:solidFill>
                  <a:srgbClr val="00529A"/>
                </a:solidFill>
              </a:rPr>
              <a:t> </a:t>
            </a:r>
          </a:p>
          <a:p>
            <a:pPr marL="342900" indent="-342900" fontAlgn="base">
              <a:spcBef>
                <a:spcPct val="0"/>
              </a:spcBef>
              <a:spcAft>
                <a:spcPct val="0"/>
              </a:spcAft>
              <a:buFont typeface="Arial" panose="020B0604020202020204" pitchFamily="34" charset="0"/>
              <a:buChar char="•"/>
              <a:defRPr/>
            </a:pPr>
            <a:r>
              <a:rPr lang="en-US" sz="2400" b="1" dirty="0">
                <a:solidFill>
                  <a:srgbClr val="00529A"/>
                </a:solidFill>
              </a:rPr>
              <a:t>2C-8C </a:t>
            </a:r>
            <a:r>
              <a:rPr lang="en-US" sz="2400" dirty="0">
                <a:solidFill>
                  <a:srgbClr val="00529A"/>
                </a:solidFill>
              </a:rPr>
              <a:t>or 36F-47F gel packs for when product needs to remain cold, but not frozen.</a:t>
            </a:r>
          </a:p>
          <a:p>
            <a:pPr marL="342900" indent="-342900" fontAlgn="base">
              <a:spcBef>
                <a:spcPct val="0"/>
              </a:spcBef>
              <a:spcAft>
                <a:spcPct val="0"/>
              </a:spcAft>
              <a:buFont typeface="Arial" panose="020B0604020202020204" pitchFamily="34" charset="0"/>
              <a:buChar char="•"/>
              <a:defRPr/>
            </a:pPr>
            <a:endParaRPr lang="en-US" sz="2400" dirty="0">
              <a:solidFill>
                <a:srgbClr val="00529A"/>
              </a:solidFill>
            </a:endParaRPr>
          </a:p>
          <a:p>
            <a:pPr marL="342900" indent="-342900" fontAlgn="base">
              <a:spcBef>
                <a:spcPct val="0"/>
              </a:spcBef>
              <a:spcAft>
                <a:spcPct val="0"/>
              </a:spcAft>
              <a:buFont typeface="Arial" panose="020B0604020202020204" pitchFamily="34" charset="0"/>
              <a:buChar char="•"/>
              <a:defRPr/>
            </a:pPr>
            <a:r>
              <a:rPr lang="en-US" sz="2400" b="1" dirty="0">
                <a:solidFill>
                  <a:srgbClr val="00529A"/>
                </a:solidFill>
              </a:rPr>
              <a:t>Ambient</a:t>
            </a:r>
            <a:r>
              <a:rPr lang="en-US" sz="2400" dirty="0">
                <a:solidFill>
                  <a:srgbClr val="00529A"/>
                </a:solidFill>
              </a:rPr>
              <a:t> room temp</a:t>
            </a:r>
            <a:endParaRPr lang="en-US" sz="1400" dirty="0">
              <a:latin typeface="+mj-lt"/>
            </a:endParaRPr>
          </a:p>
        </p:txBody>
      </p:sp>
    </p:spTree>
    <p:extLst>
      <p:ext uri="{BB962C8B-B14F-4D97-AF65-F5344CB8AC3E}">
        <p14:creationId xmlns:p14="http://schemas.microsoft.com/office/powerpoint/2010/main" val="220213979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0"/>
            <a:ext cx="46482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Cold Chain - Vendors</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05594" y="861588"/>
            <a:ext cx="11199812" cy="5509200"/>
          </a:xfrm>
          <a:prstGeom prst="rect">
            <a:avLst/>
          </a:prstGeom>
        </p:spPr>
        <p:txBody>
          <a:bodyPr wrap="square">
            <a:spAutoFit/>
          </a:bodyPr>
          <a:lstStyle/>
          <a:p>
            <a:pPr fontAlgn="base">
              <a:spcBef>
                <a:spcPct val="0"/>
              </a:spcBef>
              <a:spcAft>
                <a:spcPct val="0"/>
              </a:spcAft>
              <a:defRPr/>
            </a:pPr>
            <a:r>
              <a:rPr lang="en-US" sz="2400" b="1" dirty="0">
                <a:solidFill>
                  <a:srgbClr val="00529A"/>
                </a:solidFill>
              </a:rPr>
              <a:t>Airlines and Truckers</a:t>
            </a:r>
          </a:p>
          <a:p>
            <a:pPr marL="342900" indent="-342900" fontAlgn="base">
              <a:spcBef>
                <a:spcPct val="0"/>
              </a:spcBef>
              <a:spcAft>
                <a:spcPct val="0"/>
              </a:spcAft>
              <a:buFont typeface="Arial" panose="020B0604020202020204" pitchFamily="34" charset="0"/>
              <a:buChar char="•"/>
              <a:defRPr/>
            </a:pPr>
            <a:r>
              <a:rPr lang="en-US" sz="2200" dirty="0">
                <a:solidFill>
                  <a:srgbClr val="00529A"/>
                </a:solidFill>
              </a:rPr>
              <a:t>DHL ACS/CVG reefer trailers to hold pallets if needed (DHL Europe also offers </a:t>
            </a:r>
          </a:p>
          <a:p>
            <a:pPr fontAlgn="base">
              <a:spcBef>
                <a:spcPct val="0"/>
              </a:spcBef>
              <a:spcAft>
                <a:spcPct val="0"/>
              </a:spcAft>
              <a:defRPr/>
            </a:pPr>
            <a:r>
              <a:rPr lang="en-US" sz="2200" dirty="0">
                <a:solidFill>
                  <a:srgbClr val="00529A"/>
                </a:solidFill>
              </a:rPr>
              <a:t>      temperature storage at their hubs)</a:t>
            </a:r>
          </a:p>
          <a:p>
            <a:pPr marL="342900" indent="-342900" fontAlgn="base">
              <a:spcBef>
                <a:spcPct val="0"/>
              </a:spcBef>
              <a:spcAft>
                <a:spcPct val="0"/>
              </a:spcAft>
              <a:buFont typeface="Arial" panose="020B0604020202020204" pitchFamily="34" charset="0"/>
              <a:buChar char="•"/>
              <a:defRPr/>
            </a:pPr>
            <a:r>
              <a:rPr lang="en-US" sz="2200" dirty="0">
                <a:solidFill>
                  <a:srgbClr val="00529A"/>
                </a:solidFill>
              </a:rPr>
              <a:t>FedEx (Haulistic)</a:t>
            </a:r>
          </a:p>
          <a:p>
            <a:pPr marL="342900" indent="-342900" fontAlgn="base">
              <a:spcBef>
                <a:spcPct val="0"/>
              </a:spcBef>
              <a:spcAft>
                <a:spcPct val="0"/>
              </a:spcAft>
              <a:buFont typeface="Arial" panose="020B0604020202020204" pitchFamily="34" charset="0"/>
              <a:buChar char="•"/>
              <a:defRPr/>
            </a:pPr>
            <a:r>
              <a:rPr lang="en-US" sz="2200" dirty="0">
                <a:solidFill>
                  <a:srgbClr val="00529A"/>
                </a:solidFill>
              </a:rPr>
              <a:t>UA Newark reefer storage available</a:t>
            </a:r>
          </a:p>
          <a:p>
            <a:pPr marL="342900" indent="-342900" fontAlgn="base">
              <a:spcBef>
                <a:spcPct val="0"/>
              </a:spcBef>
              <a:spcAft>
                <a:spcPct val="0"/>
              </a:spcAft>
              <a:buFont typeface="Arial" panose="020B0604020202020204" pitchFamily="34" charset="0"/>
              <a:buChar char="•"/>
              <a:defRPr/>
            </a:pPr>
            <a:r>
              <a:rPr lang="en-US" sz="2200" dirty="0">
                <a:solidFill>
                  <a:srgbClr val="00529A"/>
                </a:solidFill>
              </a:rPr>
              <a:t>ART single temp and multi temp trailers</a:t>
            </a:r>
          </a:p>
          <a:p>
            <a:pPr fontAlgn="base">
              <a:spcBef>
                <a:spcPct val="0"/>
              </a:spcBef>
              <a:spcAft>
                <a:spcPct val="0"/>
              </a:spcAft>
              <a:defRPr/>
            </a:pPr>
            <a:endParaRPr lang="en-US" sz="2400" dirty="0">
              <a:solidFill>
                <a:srgbClr val="00529A"/>
              </a:solidFill>
            </a:endParaRPr>
          </a:p>
          <a:p>
            <a:pPr fontAlgn="base">
              <a:spcBef>
                <a:spcPct val="0"/>
              </a:spcBef>
              <a:spcAft>
                <a:spcPct val="0"/>
              </a:spcAft>
              <a:defRPr/>
            </a:pPr>
            <a:r>
              <a:rPr lang="en-US" sz="2400" b="1" dirty="0">
                <a:solidFill>
                  <a:srgbClr val="00529A"/>
                </a:solidFill>
              </a:rPr>
              <a:t>Dry Ice Vendors </a:t>
            </a:r>
          </a:p>
          <a:p>
            <a:pPr marL="342900" indent="-342900" fontAlgn="base">
              <a:spcBef>
                <a:spcPct val="0"/>
              </a:spcBef>
              <a:spcAft>
                <a:spcPct val="0"/>
              </a:spcAft>
              <a:buFont typeface="Arial" panose="020B0604020202020204" pitchFamily="34" charset="0"/>
              <a:buChar char="•"/>
              <a:defRPr/>
            </a:pPr>
            <a:r>
              <a:rPr lang="en-US" sz="2200" b="1" dirty="0">
                <a:solidFill>
                  <a:srgbClr val="00529A"/>
                </a:solidFill>
              </a:rPr>
              <a:t>Airgas</a:t>
            </a:r>
            <a:r>
              <a:rPr lang="en-US" sz="2200" dirty="0">
                <a:solidFill>
                  <a:srgbClr val="00529A"/>
                </a:solidFill>
              </a:rPr>
              <a:t> Dry Ice</a:t>
            </a:r>
          </a:p>
          <a:p>
            <a:pPr marL="342900" indent="-342900" fontAlgn="base">
              <a:spcBef>
                <a:spcPct val="0"/>
              </a:spcBef>
              <a:spcAft>
                <a:spcPct val="0"/>
              </a:spcAft>
              <a:buFont typeface="Arial" panose="020B0604020202020204" pitchFamily="34" charset="0"/>
              <a:buChar char="•"/>
              <a:defRPr/>
            </a:pPr>
            <a:r>
              <a:rPr lang="en-US" sz="2200" b="1" dirty="0">
                <a:solidFill>
                  <a:srgbClr val="00529A"/>
                </a:solidFill>
              </a:rPr>
              <a:t>ACME</a:t>
            </a:r>
            <a:r>
              <a:rPr lang="en-US" sz="2200" dirty="0">
                <a:solidFill>
                  <a:srgbClr val="00529A"/>
                </a:solidFill>
              </a:rPr>
              <a:t> Dry Ice </a:t>
            </a:r>
          </a:p>
          <a:p>
            <a:pPr fontAlgn="base">
              <a:spcBef>
                <a:spcPct val="0"/>
              </a:spcBef>
              <a:spcAft>
                <a:spcPct val="0"/>
              </a:spcAft>
              <a:defRPr/>
            </a:pPr>
            <a:endParaRPr lang="en-US" sz="2400" dirty="0">
              <a:solidFill>
                <a:srgbClr val="00529A"/>
              </a:solidFill>
            </a:endParaRPr>
          </a:p>
          <a:p>
            <a:pPr fontAlgn="base">
              <a:spcBef>
                <a:spcPct val="0"/>
              </a:spcBef>
              <a:spcAft>
                <a:spcPct val="0"/>
              </a:spcAft>
              <a:defRPr/>
            </a:pPr>
            <a:r>
              <a:rPr lang="en-US" sz="2400" b="1" dirty="0">
                <a:solidFill>
                  <a:srgbClr val="00529A"/>
                </a:solidFill>
              </a:rPr>
              <a:t>Temperature Logger Vendors</a:t>
            </a:r>
          </a:p>
          <a:p>
            <a:pPr marL="342900" indent="-342900" fontAlgn="base">
              <a:spcBef>
                <a:spcPct val="0"/>
              </a:spcBef>
              <a:spcAft>
                <a:spcPct val="0"/>
              </a:spcAft>
              <a:buFont typeface="Arial" panose="020B0604020202020204" pitchFamily="34" charset="0"/>
              <a:buChar char="•"/>
              <a:defRPr/>
            </a:pPr>
            <a:r>
              <a:rPr lang="en-US" sz="2200" b="1" dirty="0" err="1">
                <a:solidFill>
                  <a:srgbClr val="00529A"/>
                </a:solidFill>
              </a:rPr>
              <a:t>Deltatrac</a:t>
            </a:r>
            <a:r>
              <a:rPr lang="en-US" sz="2200" b="1" dirty="0">
                <a:solidFill>
                  <a:srgbClr val="00529A"/>
                </a:solidFill>
              </a:rPr>
              <a:t> </a:t>
            </a:r>
            <a:r>
              <a:rPr lang="en-US" sz="2200" dirty="0">
                <a:solidFill>
                  <a:srgbClr val="00529A"/>
                </a:solidFill>
              </a:rPr>
              <a:t>temp monitoring, location, and showing temperature excursions</a:t>
            </a:r>
          </a:p>
          <a:p>
            <a:pPr marL="342900" indent="-342900" fontAlgn="base">
              <a:spcBef>
                <a:spcPct val="0"/>
              </a:spcBef>
              <a:spcAft>
                <a:spcPct val="0"/>
              </a:spcAft>
              <a:buFont typeface="Arial" panose="020B0604020202020204" pitchFamily="34" charset="0"/>
              <a:buChar char="•"/>
              <a:defRPr/>
            </a:pPr>
            <a:r>
              <a:rPr lang="en-US" sz="2200" b="1" dirty="0">
                <a:solidFill>
                  <a:srgbClr val="00529A"/>
                </a:solidFill>
              </a:rPr>
              <a:t>Sensitech</a:t>
            </a:r>
            <a:r>
              <a:rPr lang="en-US" sz="2200" dirty="0">
                <a:solidFill>
                  <a:srgbClr val="00529A"/>
                </a:solidFill>
              </a:rPr>
              <a:t> tracker captures location and temperature monitoring</a:t>
            </a:r>
          </a:p>
          <a:p>
            <a:pPr marL="342900" indent="-342900" fontAlgn="base">
              <a:spcBef>
                <a:spcPct val="0"/>
              </a:spcBef>
              <a:spcAft>
                <a:spcPct val="0"/>
              </a:spcAft>
              <a:buFont typeface="Arial" panose="020B0604020202020204" pitchFamily="34" charset="0"/>
              <a:buChar char="•"/>
              <a:defRPr/>
            </a:pPr>
            <a:r>
              <a:rPr lang="en-US" sz="2200" b="1" dirty="0" err="1">
                <a:solidFill>
                  <a:srgbClr val="00529A"/>
                </a:solidFill>
              </a:rPr>
              <a:t>Tive</a:t>
            </a:r>
            <a:r>
              <a:rPr lang="en-US" sz="2200" dirty="0">
                <a:solidFill>
                  <a:srgbClr val="00529A"/>
                </a:solidFill>
              </a:rPr>
              <a:t> tracker captures location, temperature, shock, light, and humidity monitoring</a:t>
            </a:r>
          </a:p>
          <a:p>
            <a:pPr fontAlgn="base">
              <a:spcBef>
                <a:spcPct val="0"/>
              </a:spcBef>
              <a:spcAft>
                <a:spcPct val="0"/>
              </a:spcAft>
              <a:defRPr/>
            </a:pPr>
            <a:endParaRPr lang="en-US" sz="1000" dirty="0">
              <a:solidFill>
                <a:srgbClr val="00529A"/>
              </a:solidFill>
              <a:latin typeface="Arial"/>
            </a:endParaRPr>
          </a:p>
        </p:txBody>
      </p:sp>
    </p:spTree>
    <p:extLst>
      <p:ext uri="{BB962C8B-B14F-4D97-AF65-F5344CB8AC3E}">
        <p14:creationId xmlns:p14="http://schemas.microsoft.com/office/powerpoint/2010/main" val="127148752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0"/>
            <a:ext cx="46482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Cold Chain – Clients &amp; Services </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81000" y="1066800"/>
            <a:ext cx="10972800" cy="5170646"/>
          </a:xfrm>
          <a:prstGeom prst="rect">
            <a:avLst/>
          </a:prstGeom>
        </p:spPr>
        <p:txBody>
          <a:bodyPr wrap="square">
            <a:spAutoFit/>
          </a:bodyPr>
          <a:lstStyle/>
          <a:p>
            <a:pPr fontAlgn="base">
              <a:spcBef>
                <a:spcPct val="0"/>
              </a:spcBef>
              <a:spcAft>
                <a:spcPct val="0"/>
              </a:spcAft>
              <a:defRPr/>
            </a:pPr>
            <a:r>
              <a:rPr lang="en-US" sz="2000" b="1" dirty="0">
                <a:solidFill>
                  <a:srgbClr val="00529A"/>
                </a:solidFill>
              </a:rPr>
              <a:t>Illumina</a:t>
            </a:r>
            <a:r>
              <a:rPr lang="en-US" sz="2000" dirty="0">
                <a:solidFill>
                  <a:srgbClr val="00529A"/>
                </a:solidFill>
              </a:rPr>
              <a:t> - DNA sequencing company that manufactures medical devices and lab reagents.</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Lab reagent dry ice pallet shippers and 2-8 via air and ground</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Same-day Phase Change Materials from LAX to SAN weekly (currently being tested as they hope to use less dry ice)</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Debris removal/pickup of dry ice shipments for disposal.  Deliver Illumina shipments to these clients on Wednesdays, then on Thursday, we pick up the debris and dry ice. Illumina currently offers this service to just their clients in the SFO market, and it is done by our agent, Cartage West.</a:t>
            </a:r>
          </a:p>
          <a:p>
            <a:pPr fontAlgn="base">
              <a:spcBef>
                <a:spcPct val="0"/>
              </a:spcBef>
              <a:spcAft>
                <a:spcPct val="0"/>
              </a:spcAft>
              <a:defRPr/>
            </a:pPr>
            <a:r>
              <a:rPr lang="en-US" sz="2000" dirty="0">
                <a:solidFill>
                  <a:srgbClr val="00529A"/>
                </a:solidFill>
              </a:rPr>
              <a:t>  </a:t>
            </a:r>
          </a:p>
          <a:p>
            <a:pPr fontAlgn="base">
              <a:spcBef>
                <a:spcPct val="0"/>
              </a:spcBef>
              <a:spcAft>
                <a:spcPct val="0"/>
              </a:spcAft>
              <a:defRPr/>
            </a:pPr>
            <a:r>
              <a:rPr lang="en-US" sz="2000" b="1" dirty="0">
                <a:solidFill>
                  <a:srgbClr val="00529A"/>
                </a:solidFill>
              </a:rPr>
              <a:t>ThermoFisher</a:t>
            </a:r>
            <a:r>
              <a:rPr lang="en-US" sz="2000" dirty="0">
                <a:solidFill>
                  <a:srgbClr val="00529A"/>
                </a:solidFill>
              </a:rPr>
              <a:t> - DNA sequencing company that manufactures medical devices and lab reagents.</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Weekly round trip trucks from their DC in Grand Island, NY, to their DC in Fredrick, MD, and back to Grand Island carrying pallet shippers and 2-8 reefer shipments. These shipments are handled by ART.</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Reefer project for their Burlington, Canada facility placing reefer trailers for storage onsite and refueling of units while stored on site.</a:t>
            </a:r>
          </a:p>
          <a:p>
            <a:pPr marL="342900" indent="-342900" fontAlgn="base">
              <a:spcBef>
                <a:spcPct val="0"/>
              </a:spcBef>
              <a:spcAft>
                <a:spcPct val="0"/>
              </a:spcAft>
              <a:buFontTx/>
              <a:buChar char="-"/>
              <a:defRPr/>
            </a:pPr>
            <a:endParaRPr lang="en-US" sz="2000" dirty="0">
              <a:solidFill>
                <a:srgbClr val="00529A"/>
              </a:solidFill>
            </a:endParaRPr>
          </a:p>
          <a:p>
            <a:pPr fontAlgn="base">
              <a:spcBef>
                <a:spcPct val="0"/>
              </a:spcBef>
              <a:spcAft>
                <a:spcPct val="0"/>
              </a:spcAft>
              <a:defRPr/>
            </a:pPr>
            <a:r>
              <a:rPr lang="en-US" sz="2000" b="1" dirty="0">
                <a:solidFill>
                  <a:srgbClr val="00529A"/>
                </a:solidFill>
              </a:rPr>
              <a:t>Medtronic</a:t>
            </a:r>
            <a:r>
              <a:rPr lang="en-US" sz="2000" dirty="0">
                <a:solidFill>
                  <a:srgbClr val="00529A"/>
                </a:solidFill>
              </a:rPr>
              <a:t> 	</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Temperature controlled storage in Aeronet DFW facility.</a:t>
            </a:r>
          </a:p>
          <a:p>
            <a:pPr fontAlgn="base">
              <a:spcBef>
                <a:spcPct val="0"/>
              </a:spcBef>
              <a:spcAft>
                <a:spcPct val="0"/>
              </a:spcAft>
              <a:defRPr/>
            </a:pPr>
            <a:endParaRPr lang="en-US" sz="1000" dirty="0">
              <a:solidFill>
                <a:srgbClr val="000000"/>
              </a:solidFill>
              <a:latin typeface="Arial"/>
            </a:endParaRPr>
          </a:p>
        </p:txBody>
      </p:sp>
    </p:spTree>
    <p:extLst>
      <p:ext uri="{BB962C8B-B14F-4D97-AF65-F5344CB8AC3E}">
        <p14:creationId xmlns:p14="http://schemas.microsoft.com/office/powerpoint/2010/main" val="154695009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1"/>
            <a:ext cx="5257800" cy="304800"/>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Cold Chain – Clients &amp; Services 2 </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81000" y="854798"/>
            <a:ext cx="11353800" cy="5324535"/>
          </a:xfrm>
          <a:prstGeom prst="rect">
            <a:avLst/>
          </a:prstGeom>
        </p:spPr>
        <p:txBody>
          <a:bodyPr wrap="square">
            <a:spAutoFit/>
          </a:bodyPr>
          <a:lstStyle/>
          <a:p>
            <a:pPr fontAlgn="base">
              <a:spcBef>
                <a:spcPct val="0"/>
              </a:spcBef>
              <a:spcAft>
                <a:spcPct val="0"/>
              </a:spcAft>
              <a:defRPr/>
            </a:pPr>
            <a:endParaRPr lang="en-US" sz="1000" dirty="0">
              <a:solidFill>
                <a:srgbClr val="000000"/>
              </a:solidFill>
              <a:latin typeface="Arial"/>
            </a:endParaRPr>
          </a:p>
          <a:p>
            <a:pPr fontAlgn="base">
              <a:spcBef>
                <a:spcPct val="0"/>
              </a:spcBef>
              <a:spcAft>
                <a:spcPct val="0"/>
              </a:spcAft>
              <a:defRPr/>
            </a:pPr>
            <a:r>
              <a:rPr lang="en-US" sz="2000" b="1" dirty="0">
                <a:solidFill>
                  <a:srgbClr val="00529A"/>
                </a:solidFill>
              </a:rPr>
              <a:t>General Atomic - </a:t>
            </a:r>
            <a:r>
              <a:rPr lang="en-US" sz="2000" dirty="0">
                <a:solidFill>
                  <a:srgbClr val="00529A"/>
                </a:solidFill>
              </a:rPr>
              <a:t>drone manufacturer</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Weekly round trip single temp trucks moving precious metals with a temp at -10 </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We use Sensitech trackers and move weekly loads out of Morgan Hill, CA, to Spanish Fork, UT</a:t>
            </a:r>
          </a:p>
          <a:p>
            <a:pPr marL="342900" indent="-342900" fontAlgn="base">
              <a:spcBef>
                <a:spcPct val="0"/>
              </a:spcBef>
              <a:spcAft>
                <a:spcPct val="0"/>
              </a:spcAft>
              <a:buFontTx/>
              <a:buChar char="-"/>
              <a:defRPr/>
            </a:pPr>
            <a:endParaRPr lang="en-US" sz="2000" dirty="0">
              <a:solidFill>
                <a:srgbClr val="00529A"/>
              </a:solidFill>
            </a:endParaRPr>
          </a:p>
          <a:p>
            <a:pPr fontAlgn="base">
              <a:spcBef>
                <a:spcPct val="0"/>
              </a:spcBef>
              <a:spcAft>
                <a:spcPct val="0"/>
              </a:spcAft>
              <a:defRPr/>
            </a:pPr>
            <a:r>
              <a:rPr lang="en-US" sz="2000" b="1" dirty="0">
                <a:solidFill>
                  <a:srgbClr val="00529A"/>
                </a:solidFill>
              </a:rPr>
              <a:t>SGI DNA</a:t>
            </a:r>
            <a:r>
              <a:rPr lang="en-US" sz="2000" dirty="0">
                <a:solidFill>
                  <a:srgbClr val="00529A"/>
                </a:solidFill>
              </a:rPr>
              <a:t> - DNA research company</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Air export of dry ice cooler shipments to Singapore and Korea</a:t>
            </a:r>
          </a:p>
          <a:p>
            <a:pPr marL="342900" indent="-342900" fontAlgn="base">
              <a:spcBef>
                <a:spcPct val="0"/>
              </a:spcBef>
              <a:spcAft>
                <a:spcPct val="0"/>
              </a:spcAft>
              <a:buFontTx/>
              <a:buChar char="-"/>
              <a:defRPr/>
            </a:pPr>
            <a:endParaRPr lang="en-US" sz="2000" dirty="0">
              <a:solidFill>
                <a:srgbClr val="00529A"/>
              </a:solidFill>
            </a:endParaRPr>
          </a:p>
          <a:p>
            <a:pPr fontAlgn="base">
              <a:spcBef>
                <a:spcPct val="0"/>
              </a:spcBef>
              <a:spcAft>
                <a:spcPct val="0"/>
              </a:spcAft>
              <a:defRPr/>
            </a:pPr>
            <a:r>
              <a:rPr lang="en-US" sz="2000" b="1" dirty="0">
                <a:solidFill>
                  <a:srgbClr val="00529A"/>
                </a:solidFill>
              </a:rPr>
              <a:t>Viasat</a:t>
            </a:r>
            <a:r>
              <a:rPr lang="en-US" sz="2000" dirty="0">
                <a:solidFill>
                  <a:srgbClr val="00529A"/>
                </a:solidFill>
              </a:rPr>
              <a:t> - Satellite communication equipment</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Dry ice pellet shipments into Shanghai, China, from Phoenix, AZ</a:t>
            </a:r>
          </a:p>
          <a:p>
            <a:pPr marL="342900" indent="-342900" fontAlgn="base">
              <a:spcBef>
                <a:spcPct val="0"/>
              </a:spcBef>
              <a:spcAft>
                <a:spcPct val="0"/>
              </a:spcAft>
              <a:buFontTx/>
              <a:buChar char="-"/>
              <a:defRPr/>
            </a:pPr>
            <a:endParaRPr lang="en-US" sz="2000" dirty="0">
              <a:solidFill>
                <a:srgbClr val="00529A"/>
              </a:solidFill>
            </a:endParaRPr>
          </a:p>
          <a:p>
            <a:pPr fontAlgn="base">
              <a:spcBef>
                <a:spcPct val="0"/>
              </a:spcBef>
              <a:spcAft>
                <a:spcPct val="0"/>
              </a:spcAft>
              <a:defRPr/>
            </a:pPr>
            <a:r>
              <a:rPr lang="en-US" sz="2000" b="1" dirty="0">
                <a:solidFill>
                  <a:srgbClr val="00529A"/>
                </a:solidFill>
              </a:rPr>
              <a:t>Cue Health - </a:t>
            </a:r>
            <a:r>
              <a:rPr lang="en-US" sz="2000" dirty="0">
                <a:solidFill>
                  <a:srgbClr val="00529A"/>
                </a:solidFill>
              </a:rPr>
              <a:t>Manufacturer of diagnostic/rapid tests for COVID-19 </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Storage 2-8C (SAN) at San Diego Cold Storage (Aerotrac Smart Turn)</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Pallet shipper air moves to the Northeast via UA into Newark with deliveries into the Philadelphia, Boston, and NY</a:t>
            </a:r>
          </a:p>
          <a:p>
            <a:pPr marL="342900" indent="-342900" fontAlgn="base">
              <a:spcBef>
                <a:spcPct val="0"/>
              </a:spcBef>
              <a:spcAft>
                <a:spcPct val="0"/>
              </a:spcAft>
              <a:buFont typeface="Arial" panose="020B0604020202020204" pitchFamily="34" charset="0"/>
              <a:buChar char="•"/>
              <a:defRPr/>
            </a:pPr>
            <a:r>
              <a:rPr lang="en-US" sz="2000" dirty="0">
                <a:solidFill>
                  <a:srgbClr val="00529A"/>
                </a:solidFill>
              </a:rPr>
              <a:t>Temperature controlled shipments via FTL reefer trailers to Amazon sites. The temperature needs to remain between 60-80C</a:t>
            </a:r>
          </a:p>
          <a:p>
            <a:pPr fontAlgn="base">
              <a:spcBef>
                <a:spcPct val="0"/>
              </a:spcBef>
              <a:spcAft>
                <a:spcPct val="0"/>
              </a:spcAft>
              <a:defRPr/>
            </a:pPr>
            <a:endParaRPr lang="en-US" sz="1000" dirty="0">
              <a:solidFill>
                <a:srgbClr val="000000"/>
              </a:solidFill>
              <a:latin typeface="Arial"/>
            </a:endParaRPr>
          </a:p>
        </p:txBody>
      </p:sp>
    </p:spTree>
    <p:extLst>
      <p:ext uri="{BB962C8B-B14F-4D97-AF65-F5344CB8AC3E}">
        <p14:creationId xmlns:p14="http://schemas.microsoft.com/office/powerpoint/2010/main" val="49578599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1"/>
            <a:ext cx="8305800" cy="381000"/>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Cold Chain – Our Competitive Advantage</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685800" y="1143000"/>
            <a:ext cx="9753600" cy="4278094"/>
          </a:xfrm>
          <a:prstGeom prst="rect">
            <a:avLst/>
          </a:prstGeom>
        </p:spPr>
        <p:txBody>
          <a:bodyPr wrap="square">
            <a:spAutoFit/>
          </a:bodyPr>
          <a:lstStyle/>
          <a:p>
            <a:pPr fontAlgn="base">
              <a:spcBef>
                <a:spcPct val="0"/>
              </a:spcBef>
              <a:spcAft>
                <a:spcPct val="0"/>
              </a:spcAft>
              <a:defRPr/>
            </a:pPr>
            <a:endParaRPr lang="en-US" sz="1600" dirty="0">
              <a:solidFill>
                <a:srgbClr val="000000"/>
              </a:solidFill>
              <a:latin typeface="Arial"/>
            </a:endParaRPr>
          </a:p>
          <a:p>
            <a:pPr fontAlgn="base">
              <a:spcBef>
                <a:spcPct val="0"/>
              </a:spcBef>
              <a:spcAft>
                <a:spcPct val="0"/>
              </a:spcAft>
              <a:defRPr/>
            </a:pPr>
            <a:r>
              <a:rPr lang="en-US" sz="2400" b="1" dirty="0">
                <a:solidFill>
                  <a:srgbClr val="00529A"/>
                </a:solidFill>
              </a:rPr>
              <a:t>Aeronet NCC</a:t>
            </a:r>
          </a:p>
          <a:p>
            <a:pPr fontAlgn="base">
              <a:spcBef>
                <a:spcPct val="0"/>
              </a:spcBef>
              <a:spcAft>
                <a:spcPct val="0"/>
              </a:spcAft>
              <a:defRPr/>
            </a:pPr>
            <a:endParaRPr lang="en-US" sz="2400" b="1" dirty="0">
              <a:solidFill>
                <a:srgbClr val="00529A"/>
              </a:solidFill>
            </a:endParaRPr>
          </a:p>
          <a:p>
            <a:pPr marL="342900" indent="-342900" fontAlgn="base">
              <a:spcBef>
                <a:spcPct val="0"/>
              </a:spcBef>
              <a:spcAft>
                <a:spcPct val="0"/>
              </a:spcAft>
              <a:buFont typeface="Arial" panose="020B0604020202020204" pitchFamily="34" charset="0"/>
              <a:buChar char="•"/>
              <a:defRPr/>
            </a:pPr>
            <a:r>
              <a:rPr lang="en-US" sz="2400" dirty="0">
                <a:solidFill>
                  <a:srgbClr val="00529A"/>
                </a:solidFill>
              </a:rPr>
              <a:t>With these cold chain services that we perform for our clients, a great competitive advantage is our NCC team that monitors all of our shipments.  </a:t>
            </a:r>
          </a:p>
          <a:p>
            <a:pPr marL="342900" indent="-342900" fontAlgn="base">
              <a:spcBef>
                <a:spcPct val="0"/>
              </a:spcBef>
              <a:spcAft>
                <a:spcPct val="0"/>
              </a:spcAft>
              <a:buFont typeface="Arial" panose="020B0604020202020204" pitchFamily="34" charset="0"/>
              <a:buChar char="•"/>
              <a:defRPr/>
            </a:pPr>
            <a:r>
              <a:rPr lang="en-US" sz="2400" dirty="0">
                <a:solidFill>
                  <a:srgbClr val="00529A"/>
                </a:solidFill>
              </a:rPr>
              <a:t>Having NCC monitoring transit throughout the night, entering status updates, shows our commitment to our clients in this space.  </a:t>
            </a:r>
          </a:p>
          <a:p>
            <a:pPr marL="342900" indent="-342900" fontAlgn="base">
              <a:spcBef>
                <a:spcPct val="0"/>
              </a:spcBef>
              <a:spcAft>
                <a:spcPct val="0"/>
              </a:spcAft>
              <a:buFont typeface="Arial" panose="020B0604020202020204" pitchFamily="34" charset="0"/>
              <a:buChar char="•"/>
              <a:defRPr/>
            </a:pPr>
            <a:r>
              <a:rPr lang="en-US" sz="2400" dirty="0">
                <a:solidFill>
                  <a:srgbClr val="00529A"/>
                </a:solidFill>
              </a:rPr>
              <a:t>We are one of the few forwarders that have their own call center, but more so, they have the expertise and knowledge that allows them to make adjustments, as needed.  </a:t>
            </a:r>
          </a:p>
          <a:p>
            <a:pPr marL="342900" indent="-342900" fontAlgn="base">
              <a:spcBef>
                <a:spcPct val="0"/>
              </a:spcBef>
              <a:spcAft>
                <a:spcPct val="0"/>
              </a:spcAft>
              <a:buFont typeface="Arial" panose="020B0604020202020204" pitchFamily="34" charset="0"/>
              <a:buChar char="•"/>
              <a:defRPr/>
            </a:pPr>
            <a:r>
              <a:rPr lang="en-US" sz="2400" dirty="0">
                <a:solidFill>
                  <a:srgbClr val="00529A"/>
                </a:solidFill>
              </a:rPr>
              <a:t>Their tenure is 15+ years, so they know how to MAKE IT HAPPEN!</a:t>
            </a:r>
            <a:endParaRPr lang="en-US" sz="1100" dirty="0">
              <a:solidFill>
                <a:srgbClr val="000000"/>
              </a:solidFill>
              <a:latin typeface="Arial"/>
            </a:endParaRPr>
          </a:p>
          <a:p>
            <a:pPr fontAlgn="base">
              <a:spcBef>
                <a:spcPct val="0"/>
              </a:spcBef>
              <a:spcAft>
                <a:spcPct val="0"/>
              </a:spcAft>
              <a:defRPr/>
            </a:pPr>
            <a:endParaRPr lang="en-US" sz="1600" b="1" dirty="0">
              <a:solidFill>
                <a:srgbClr val="000000"/>
              </a:solidFill>
              <a:latin typeface="Arial" pitchFamily="34" charset="0"/>
            </a:endParaRPr>
          </a:p>
        </p:txBody>
      </p:sp>
    </p:spTree>
    <p:extLst>
      <p:ext uri="{BB962C8B-B14F-4D97-AF65-F5344CB8AC3E}">
        <p14:creationId xmlns:p14="http://schemas.microsoft.com/office/powerpoint/2010/main" val="163406904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bwMode="auto">
          <a:xfrm>
            <a:off x="457200" y="304800"/>
            <a:ext cx="6400800" cy="457200"/>
          </a:xfrm>
          <a:prstGeom prst="rect">
            <a:avLst/>
          </a:prstGeom>
          <a:noFill/>
          <a:ln w="9525">
            <a:noFill/>
            <a:miter lim="800000"/>
            <a:headEnd/>
            <a:tailEnd/>
          </a:ln>
        </p:spPr>
        <p:txBody>
          <a:bodyPr lIns="0" tIns="0" rIns="0" bIns="0" anchor="b"/>
          <a:lstStyle/>
          <a:p>
            <a:pPr marL="342900" indent="-342900">
              <a:spcBef>
                <a:spcPct val="20000"/>
              </a:spcBef>
            </a:pPr>
            <a:r>
              <a:rPr lang="en-US" sz="2400" i="1" dirty="0">
                <a:solidFill>
                  <a:srgbClr val="00529A"/>
                </a:solidFill>
                <a:latin typeface="Century Gothic" panose="020B0502020202020204" pitchFamily="34" charset="0"/>
                <a:cs typeface="Arial" charset="0"/>
              </a:rPr>
              <a:t>Cold Chain – Areas to Watch Out For</a:t>
            </a:r>
          </a:p>
        </p:txBody>
      </p:sp>
      <p:cxnSp>
        <p:nvCxnSpPr>
          <p:cNvPr id="5" name="Straight Connector 4"/>
          <p:cNvCxnSpPr/>
          <p:nvPr/>
        </p:nvCxnSpPr>
        <p:spPr>
          <a:xfrm>
            <a:off x="381000" y="838200"/>
            <a:ext cx="5524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457200" y="1447800"/>
            <a:ext cx="10744200" cy="4678204"/>
          </a:xfrm>
          <a:prstGeom prst="rect">
            <a:avLst/>
          </a:prstGeom>
        </p:spPr>
        <p:txBody>
          <a:bodyPr wrap="square">
            <a:spAutoFit/>
          </a:bodyPr>
          <a:lstStyle/>
          <a:p>
            <a:pPr marL="342900" indent="-342900" fontAlgn="base">
              <a:spcBef>
                <a:spcPct val="0"/>
              </a:spcBef>
              <a:spcAft>
                <a:spcPct val="0"/>
              </a:spcAft>
              <a:buFont typeface="Arial" panose="020B0604020202020204" pitchFamily="34" charset="0"/>
              <a:buChar char="•"/>
              <a:defRPr/>
            </a:pPr>
            <a:r>
              <a:rPr lang="en-US" sz="2400" b="1" dirty="0">
                <a:solidFill>
                  <a:srgbClr val="00529A"/>
                </a:solidFill>
              </a:rPr>
              <a:t>In Multi Temp trailers</a:t>
            </a:r>
            <a:r>
              <a:rPr lang="en-US" sz="2400" dirty="0">
                <a:solidFill>
                  <a:srgbClr val="00529A"/>
                </a:solidFill>
              </a:rPr>
              <a:t> – Bulkheads need to be properly positioned, and using trailers that are 2018, and newer, are recommended. </a:t>
            </a:r>
          </a:p>
          <a:p>
            <a:pPr marL="342900" indent="-342900" fontAlgn="base">
              <a:spcBef>
                <a:spcPct val="0"/>
              </a:spcBef>
              <a:spcAft>
                <a:spcPct val="0"/>
              </a:spcAft>
              <a:buFont typeface="Arial" panose="020B0604020202020204" pitchFamily="34" charset="0"/>
              <a:buChar char="•"/>
              <a:defRPr/>
            </a:pPr>
            <a:endParaRPr lang="en-US" sz="2400" dirty="0">
              <a:solidFill>
                <a:srgbClr val="00529A"/>
              </a:solidFill>
            </a:endParaRPr>
          </a:p>
          <a:p>
            <a:pPr marL="342900" indent="-342900" fontAlgn="base">
              <a:spcBef>
                <a:spcPct val="0"/>
              </a:spcBef>
              <a:spcAft>
                <a:spcPct val="0"/>
              </a:spcAft>
              <a:buFont typeface="Arial" panose="020B0604020202020204" pitchFamily="34" charset="0"/>
              <a:buChar char="•"/>
              <a:defRPr/>
            </a:pPr>
            <a:r>
              <a:rPr lang="en-US" sz="2400" b="1" dirty="0">
                <a:solidFill>
                  <a:srgbClr val="00529A"/>
                </a:solidFill>
              </a:rPr>
              <a:t>When Re-icing</a:t>
            </a:r>
            <a:r>
              <a:rPr lang="en-US" sz="2400" dirty="0">
                <a:solidFill>
                  <a:srgbClr val="00529A"/>
                </a:solidFill>
              </a:rPr>
              <a:t> – Make sure that our agents and vendors properly use dry ice, and that they are resealed quickly. Proper reseal of boxes will minimize sublimation.  Dry ice sublimates faster when exposed to open air, and is not affected by outside temperature.</a:t>
            </a:r>
          </a:p>
          <a:p>
            <a:pPr marL="342900" indent="-342900" fontAlgn="base">
              <a:spcBef>
                <a:spcPct val="0"/>
              </a:spcBef>
              <a:spcAft>
                <a:spcPct val="0"/>
              </a:spcAft>
              <a:buFont typeface="Arial" panose="020B0604020202020204" pitchFamily="34" charset="0"/>
              <a:buChar char="•"/>
              <a:defRPr/>
            </a:pPr>
            <a:endParaRPr lang="en-US" sz="2400" dirty="0">
              <a:solidFill>
                <a:srgbClr val="00529A"/>
              </a:solidFill>
            </a:endParaRPr>
          </a:p>
          <a:p>
            <a:pPr marL="342900" indent="-342900" fontAlgn="base">
              <a:spcBef>
                <a:spcPct val="0"/>
              </a:spcBef>
              <a:spcAft>
                <a:spcPct val="0"/>
              </a:spcAft>
              <a:buFont typeface="Arial" panose="020B0604020202020204" pitchFamily="34" charset="0"/>
              <a:buChar char="•"/>
              <a:defRPr/>
            </a:pPr>
            <a:r>
              <a:rPr lang="en-US" sz="2400" dirty="0">
                <a:solidFill>
                  <a:srgbClr val="00529A"/>
                </a:solidFill>
              </a:rPr>
              <a:t>Since dry ice shipments require the UN1845 label on the shipment, drivers need to confirm the dry ice weight on labels match the BOL prior to leaving shipper. If they do not match, or are left blank, airlines will reject freight, which we do not want to happen.</a:t>
            </a:r>
            <a:endParaRPr lang="en-US" sz="2000" dirty="0">
              <a:solidFill>
                <a:srgbClr val="000000"/>
              </a:solidFill>
              <a:latin typeface="Arial" pitchFamily="34" charset="0"/>
            </a:endParaRPr>
          </a:p>
          <a:p>
            <a:pPr fontAlgn="base">
              <a:spcBef>
                <a:spcPct val="0"/>
              </a:spcBef>
              <a:spcAft>
                <a:spcPct val="0"/>
              </a:spcAft>
              <a:defRPr/>
            </a:pPr>
            <a:endParaRPr lang="en-US" sz="1000" dirty="0">
              <a:solidFill>
                <a:srgbClr val="000000"/>
              </a:solidFill>
              <a:latin typeface="Arial" pitchFamily="34" charset="0"/>
            </a:endParaRPr>
          </a:p>
        </p:txBody>
      </p:sp>
    </p:spTree>
    <p:extLst>
      <p:ext uri="{BB962C8B-B14F-4D97-AF65-F5344CB8AC3E}">
        <p14:creationId xmlns:p14="http://schemas.microsoft.com/office/powerpoint/2010/main" val="315649393"/>
      </p:ext>
    </p:extLst>
  </p:cSld>
  <p:clrMapOvr>
    <a:masterClrMapping/>
  </p:clrMapOvr>
  <p:transition/>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ERONET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8209</TotalTime>
  <Words>1075</Words>
  <Application>Microsoft Office PowerPoint</Application>
  <PresentationFormat>Widescreen</PresentationFormat>
  <Paragraphs>111</Paragraphs>
  <Slides>10</Slides>
  <Notes>9</Notes>
  <HiddenSlides>0</HiddenSlides>
  <MMClips>0</MMClips>
  <ScaleCrop>false</ScaleCrop>
  <HeadingPairs>
    <vt:vector size="6" baseType="variant">
      <vt:variant>
        <vt:lpstr>Fonts Used</vt:lpstr>
      </vt:variant>
      <vt:variant>
        <vt:i4>3</vt:i4>
      </vt:variant>
      <vt:variant>
        <vt:lpstr>Theme</vt:lpstr>
      </vt:variant>
      <vt:variant>
        <vt:i4>9</vt:i4>
      </vt:variant>
      <vt:variant>
        <vt:lpstr>Slide Titles</vt:lpstr>
      </vt:variant>
      <vt:variant>
        <vt:i4>10</vt:i4>
      </vt:variant>
    </vt:vector>
  </HeadingPairs>
  <TitlesOfParts>
    <vt:vector size="22" baseType="lpstr">
      <vt:lpstr>Arial</vt:lpstr>
      <vt:lpstr>Calibri</vt:lpstr>
      <vt:lpstr>Century Gothic</vt:lpstr>
      <vt:lpstr>3_Office Theme</vt:lpstr>
      <vt:lpstr>AERONET PPT Template</vt:lpstr>
      <vt:lpstr>4_Office Theme</vt:lpstr>
      <vt:lpstr>5_Office Theme</vt:lpstr>
      <vt:lpstr>6_Office Theme</vt:lpstr>
      <vt:lpstr>7_Office Theme</vt:lpstr>
      <vt:lpstr>8_Office Theme</vt:lpstr>
      <vt:lpstr>9_Office Theme</vt:lpstr>
      <vt:lpstr>10_Office Theme</vt:lpstr>
      <vt:lpstr>Aeronet Cold Chain SME - Jeff Dauz</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Aeronet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grunata</dc:creator>
  <cp:lastModifiedBy>Kevin Mautino</cp:lastModifiedBy>
  <cp:revision>569</cp:revision>
  <cp:lastPrinted>2020-06-11T18:59:43Z</cp:lastPrinted>
  <dcterms:created xsi:type="dcterms:W3CDTF">2013-06-06T16:05:26Z</dcterms:created>
  <dcterms:modified xsi:type="dcterms:W3CDTF">2022-07-11T21:54:38Z</dcterms:modified>
</cp:coreProperties>
</file>