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64" r:id="rId6"/>
    <p:sldId id="376" r:id="rId7"/>
    <p:sldId id="479" r:id="rId8"/>
    <p:sldId id="478" r:id="rId9"/>
    <p:sldId id="378" r:id="rId10"/>
    <p:sldId id="262" r:id="rId11"/>
    <p:sldId id="284" r:id="rId12"/>
    <p:sldId id="285" r:id="rId13"/>
    <p:sldId id="473" r:id="rId14"/>
    <p:sldId id="477" r:id="rId1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FFFFE8"/>
    <a:srgbClr val="FFFFFF"/>
    <a:srgbClr val="F6BD98"/>
    <a:srgbClr val="6600FF"/>
    <a:srgbClr val="009644"/>
    <a:srgbClr val="003217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9645" autoAdjust="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FC6FBBB-7DB0-4BB6-856C-79FF47DBB53D}" type="datetimeFigureOut">
              <a:rPr lang="en-GB" smtClean="0"/>
              <a:t>07/07/2021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2FF14BF-082F-4699-A6F6-5630140BF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26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F14BF-082F-4699-A6F6-5630140BF34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755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F14BF-082F-4699-A6F6-5630140BF34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901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F14BF-082F-4699-A6F6-5630140BF34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141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F14BF-082F-4699-A6F6-5630140BF34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697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97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3CA69-D1D8-48EA-A9C1-EBB1ACBF88D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5976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GB"/>
              <a:t>Norman Global Logistics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51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58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469900"/>
            <a:ext cx="9952567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27200" y="2292350"/>
            <a:ext cx="4114800" cy="3803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200" y="2292350"/>
            <a:ext cx="4114800" cy="3803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103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469900"/>
            <a:ext cx="9952567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27200" y="2292350"/>
            <a:ext cx="4114800" cy="3803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5200" y="2292351"/>
            <a:ext cx="4114800" cy="1825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45200" y="4270376"/>
            <a:ext cx="4114800" cy="1825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931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97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3CA69-D1D8-48EA-A9C1-EBB1ACBF88D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5976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GB"/>
              <a:t>Norman Global Logistics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60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\\cn.dsv.com\dsv%20documents\SHA\Local%20Settings\Temporary%20Internet%20Files\claust.DFDS_SHA01\Local%20Settings\Peter.Krause\Local%20Settings\Local%20Settings\Temporary%20Internet%20Files\DFDS\DFDS%20China%20Presentation\April%202004%20V1\DFDS%20China%20only%20presentation%20ppt\Branches\qingdao%20overview.ppt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18" Type="http://schemas.openxmlformats.org/officeDocument/2006/relationships/image" Target="../media/image40.jpeg"/><Relationship Id="rId3" Type="http://schemas.openxmlformats.org/officeDocument/2006/relationships/image" Target="../media/image29.jpeg"/><Relationship Id="rId7" Type="http://schemas.openxmlformats.org/officeDocument/2006/relationships/image" Target="../media/image17.png"/><Relationship Id="rId12" Type="http://schemas.openxmlformats.org/officeDocument/2006/relationships/image" Target="../media/image35.jpg"/><Relationship Id="rId17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34.jpeg"/><Relationship Id="rId5" Type="http://schemas.openxmlformats.org/officeDocument/2006/relationships/image" Target="../media/image2.jpeg"/><Relationship Id="rId15" Type="http://schemas.openxmlformats.org/officeDocument/2006/relationships/hyperlink" Target="http://evilkeepsake7177.wikidot.com/blog:_start/date/2016.7" TargetMode="External"/><Relationship Id="rId10" Type="http://schemas.openxmlformats.org/officeDocument/2006/relationships/image" Target="../media/image33.jpeg"/><Relationship Id="rId19" Type="http://schemas.openxmlformats.org/officeDocument/2006/relationships/image" Target="../media/image41.jpeg"/><Relationship Id="rId4" Type="http://schemas.openxmlformats.org/officeDocument/2006/relationships/image" Target="../media/image30.jpeg"/><Relationship Id="rId9" Type="http://schemas.openxmlformats.org/officeDocument/2006/relationships/image" Target="../media/image32.jpg"/><Relationship Id="rId1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Hongkong@normanglobal.co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mailto:Shanghai@normanglobal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vietnam@normanglobal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judy.he@normanglobal.com" TargetMode="External"/><Relationship Id="rId13" Type="http://schemas.openxmlformats.org/officeDocument/2006/relationships/hyperlink" Target="mailto:tina.nguyen@normanglobal.com" TargetMode="External"/><Relationship Id="rId3" Type="http://schemas.openxmlformats.org/officeDocument/2006/relationships/hyperlink" Target="mailto:stefan.holmqvist@normanglobal.com" TargetMode="External"/><Relationship Id="rId7" Type="http://schemas.openxmlformats.org/officeDocument/2006/relationships/hyperlink" Target="mailto:linn.jiang@normanglobal.com" TargetMode="External"/><Relationship Id="rId12" Type="http://schemas.openxmlformats.org/officeDocument/2006/relationships/hyperlink" Target="mailto:hk-quinny-ngl@hot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robert.foster@normanglobal.com" TargetMode="External"/><Relationship Id="rId11" Type="http://schemas.openxmlformats.org/officeDocument/2006/relationships/hyperlink" Target="mailto:dona.chen@normanglobal.com" TargetMode="External"/><Relationship Id="rId5" Type="http://schemas.openxmlformats.org/officeDocument/2006/relationships/hyperlink" Target="mailto:tina.xi@normanglobal.com" TargetMode="External"/><Relationship Id="rId10" Type="http://schemas.openxmlformats.org/officeDocument/2006/relationships/hyperlink" Target="mailto:sandy.ye@normanglobal.com" TargetMode="External"/><Relationship Id="rId4" Type="http://schemas.openxmlformats.org/officeDocument/2006/relationships/hyperlink" Target="mailto:ida.cheung@normanglobal.com" TargetMode="External"/><Relationship Id="rId9" Type="http://schemas.openxmlformats.org/officeDocument/2006/relationships/hyperlink" Target="mailto:susan.lee@normanglobal.com" TargetMode="External"/><Relationship Id="rId14" Type="http://schemas.openxmlformats.org/officeDocument/2006/relationships/hyperlink" Target="mailto:jess.nguyen@normanglobal.co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0AEA638-C3BD-477C-A2E1-50B2AB14A77D" descr="155D4A83-E2D4-430B-A625-F20AA1BBBE4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913" y="2688662"/>
            <a:ext cx="7696201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10600" y="6546850"/>
            <a:ext cx="2743200" cy="365125"/>
          </a:xfrm>
        </p:spPr>
        <p:txBody>
          <a:bodyPr/>
          <a:lstStyle/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40823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025846" y="0"/>
            <a:ext cx="5248656" cy="55778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GB" sz="2800" u="sng" dirty="0">
                <a:solidFill>
                  <a:srgbClr val="002060"/>
                </a:solidFill>
              </a:rPr>
              <a:t>Warehousing in China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E0AEA638-C3BD-477C-A2E1-50B2AB14A77D" descr="155D4A83-E2D4-430B-A625-F20AA1BBBE4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35" y="422060"/>
            <a:ext cx="3083138" cy="69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68660" y="2115716"/>
            <a:ext cx="5198740" cy="40324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80975" indent="-180975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143000" indent="-822960" eaLnBrk="1" hangingPunct="1"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en-US" altLang="zh-CN" sz="1600" dirty="0">
                <a:solidFill>
                  <a:srgbClr val="002060"/>
                </a:solidFill>
                <a:latin typeface="Calibri Light" panose="020F0302020204030204" pitchFamily="34" charset="0"/>
                <a:ea typeface="SimSun" pitchFamily="2" charset="-122"/>
              </a:rPr>
              <a:t>Inventory  / order management</a:t>
            </a:r>
          </a:p>
          <a:p>
            <a:pPr marL="1143000" indent="-822960" eaLnBrk="1" hangingPunct="1"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en-US" altLang="zh-CN" sz="1600" dirty="0">
                <a:solidFill>
                  <a:srgbClr val="002060"/>
                </a:solidFill>
                <a:latin typeface="Calibri Light" panose="020F0302020204030204" pitchFamily="34" charset="0"/>
                <a:ea typeface="SimSun" pitchFamily="2" charset="-122"/>
              </a:rPr>
              <a:t>Pick &amp; pack </a:t>
            </a:r>
          </a:p>
          <a:p>
            <a:pPr marL="1143000" indent="-822960" eaLnBrk="1" hangingPunct="1"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en-US" altLang="zh-CN" sz="1600" dirty="0">
                <a:solidFill>
                  <a:srgbClr val="002060"/>
                </a:solidFill>
                <a:latin typeface="Calibri Light" panose="020F0302020204030204" pitchFamily="34" charset="0"/>
                <a:ea typeface="SimSun" pitchFamily="2" charset="-122"/>
              </a:rPr>
              <a:t>Buyers consolidations</a:t>
            </a:r>
          </a:p>
          <a:p>
            <a:pPr marL="1143000" indent="-822960" eaLnBrk="1" hangingPunct="1"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en-US" altLang="zh-CN" sz="1600" dirty="0">
                <a:solidFill>
                  <a:srgbClr val="002060"/>
                </a:solidFill>
                <a:latin typeface="Calibri Light" panose="020F0302020204030204" pitchFamily="34" charset="0"/>
                <a:ea typeface="SimSun" pitchFamily="2" charset="-122"/>
              </a:rPr>
              <a:t>Labeling	</a:t>
            </a:r>
          </a:p>
          <a:p>
            <a:pPr marL="1143000" indent="-822960" eaLnBrk="1" hangingPunct="1"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en-US" altLang="zh-CN" sz="1600" dirty="0">
                <a:solidFill>
                  <a:srgbClr val="002060"/>
                </a:solidFill>
                <a:latin typeface="Calibri Light" panose="020F0302020204030204" pitchFamily="34" charset="0"/>
                <a:ea typeface="SimSun" pitchFamily="2" charset="-122"/>
              </a:rPr>
              <a:t>Well maintained equipment</a:t>
            </a:r>
          </a:p>
          <a:p>
            <a:pPr marL="1143000" indent="-822960" eaLnBrk="1" hangingPunct="1"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en-US" altLang="zh-CN" sz="1600" dirty="0">
                <a:solidFill>
                  <a:srgbClr val="002060"/>
                </a:solidFill>
                <a:latin typeface="Calibri Light" panose="020F0302020204030204" pitchFamily="34" charset="0"/>
                <a:ea typeface="SimSun" pitchFamily="2" charset="-122"/>
              </a:rPr>
              <a:t>Bonded &amp; non-bonded facilities</a:t>
            </a:r>
          </a:p>
          <a:p>
            <a:pPr marL="1143000" indent="-822960" eaLnBrk="1" hangingPunct="1"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en-US" altLang="zh-CN" sz="1600" dirty="0">
                <a:solidFill>
                  <a:srgbClr val="002060"/>
                </a:solidFill>
                <a:latin typeface="Calibri Light" panose="020F0302020204030204" pitchFamily="34" charset="0"/>
                <a:ea typeface="SimSun" pitchFamily="2" charset="-122"/>
              </a:rPr>
              <a:t>Bar Labeling &amp; Scanning</a:t>
            </a:r>
          </a:p>
          <a:p>
            <a:pPr marL="1143000" indent="-822960" eaLnBrk="1" hangingPunct="1"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en-US" altLang="zh-CN" sz="1600" dirty="0">
                <a:solidFill>
                  <a:srgbClr val="002060"/>
                </a:solidFill>
                <a:latin typeface="Calibri Light" panose="020F0302020204030204" pitchFamily="34" charset="0"/>
                <a:ea typeface="SimSun" pitchFamily="2" charset="-122"/>
              </a:rPr>
              <a:t>EDI with customs</a:t>
            </a:r>
          </a:p>
          <a:p>
            <a:pPr marL="1143000" indent="-822960" eaLnBrk="1" hangingPunct="1"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en-US" altLang="zh-CN" sz="1600" dirty="0">
                <a:solidFill>
                  <a:srgbClr val="002060"/>
                </a:solidFill>
                <a:latin typeface="Calibri Light" panose="020F0302020204030204" pitchFamily="34" charset="0"/>
                <a:ea typeface="SimSun" pitchFamily="2" charset="-122"/>
              </a:rPr>
              <a:t>Tailor-made logistics solution </a:t>
            </a:r>
          </a:p>
          <a:p>
            <a:pPr marL="1143000" indent="-822960" eaLnBrk="1" hangingPunct="1"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en-US" altLang="zh-CN" sz="1600" dirty="0">
                <a:solidFill>
                  <a:srgbClr val="002060"/>
                </a:solidFill>
                <a:latin typeface="Calibri Light" panose="020F0302020204030204" pitchFamily="34" charset="0"/>
                <a:ea typeface="SimSun" pitchFamily="2" charset="-122"/>
              </a:rPr>
              <a:t>In House Warehouse Management System</a:t>
            </a:r>
          </a:p>
          <a:p>
            <a:pPr eaLnBrk="1" hangingPunct="1">
              <a:spcBef>
                <a:spcPct val="20000"/>
              </a:spcBef>
            </a:pPr>
            <a:endParaRPr lang="en-US" altLang="zh-CN" dirty="0">
              <a:solidFill>
                <a:srgbClr val="5F5F5F"/>
              </a:solidFill>
              <a:ea typeface="SimSun" pitchFamily="2" charset="-122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zh-CN" dirty="0">
              <a:solidFill>
                <a:srgbClr val="5F5F5F"/>
              </a:solidFill>
              <a:ea typeface="SimSun" pitchFamily="2" charset="-122"/>
            </a:endParaRPr>
          </a:p>
          <a:p>
            <a:pPr eaLnBrk="1" hangingPunct="1">
              <a:spcBef>
                <a:spcPct val="20000"/>
              </a:spcBef>
            </a:pPr>
            <a:endParaRPr lang="en-US" altLang="zh-CN" dirty="0">
              <a:solidFill>
                <a:srgbClr val="5F5F5F"/>
              </a:solidFill>
              <a:ea typeface="SimSun" pitchFamily="2" charset="-122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zh-CN" dirty="0">
              <a:solidFill>
                <a:srgbClr val="5F5F5F"/>
              </a:solidFill>
              <a:ea typeface="SimSun" pitchFamily="2" charset="-122"/>
            </a:endParaRPr>
          </a:p>
          <a:p>
            <a:pPr eaLnBrk="1" hangingPunct="1">
              <a:spcBef>
                <a:spcPct val="20000"/>
              </a:spcBef>
            </a:pPr>
            <a:endParaRPr lang="en-US" altLang="zh-CN" dirty="0">
              <a:solidFill>
                <a:srgbClr val="5F5F5F"/>
              </a:solidFill>
              <a:ea typeface="SimSun" pitchFamily="2" charset="-122"/>
            </a:endParaRPr>
          </a:p>
        </p:txBody>
      </p:sp>
      <p:pic>
        <p:nvPicPr>
          <p:cNvPr id="8" name="Picture 7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012" y="1874416"/>
            <a:ext cx="2468880" cy="164592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35" y="2832340"/>
            <a:ext cx="2468880" cy="1645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4931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604" y="1298790"/>
            <a:ext cx="6096000" cy="4718050"/>
          </a:xfrm>
        </p:spPr>
        <p:txBody>
          <a:bodyPr/>
          <a:lstStyle/>
          <a:p>
            <a:pPr eaLnBrk="1" hangingPunct="1"/>
            <a:r>
              <a:rPr lang="da-DK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Ideal set-up for overseas importers that work with multiple China suppliers</a:t>
            </a:r>
          </a:p>
          <a:p>
            <a:pPr eaLnBrk="1" hangingPunct="1"/>
            <a:r>
              <a:rPr lang="da-DK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Major industries; garments, automotive and in general consumer goods</a:t>
            </a:r>
          </a:p>
          <a:p>
            <a:pPr eaLnBrk="1" hangingPunct="1"/>
            <a:endParaRPr lang="en-US" altLang="en-US" sz="160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/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North China:   Tianjin</a:t>
            </a:r>
          </a:p>
          <a:p>
            <a:pPr eaLnBrk="1" hangingPunct="1"/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Central China:     Shanghai </a:t>
            </a:r>
          </a:p>
          <a:p>
            <a:pPr eaLnBrk="1" hangingPunct="1"/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South China:  Hong Kong / Shenzhen</a:t>
            </a:r>
          </a:p>
          <a:p>
            <a:pPr eaLnBrk="1" hangingPunct="1"/>
            <a:endParaRPr lang="en-US" altLang="en-US" sz="160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/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Inventory Reporting per tailored requirements</a:t>
            </a:r>
          </a:p>
          <a:p>
            <a:pPr eaLnBrk="1" hangingPunct="1"/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Weekly departures with fixed schedules</a:t>
            </a:r>
          </a:p>
          <a:p>
            <a:pPr eaLnBrk="1" hangingPunct="1"/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Operated as LCL at origin / FCL at destination</a:t>
            </a:r>
          </a:p>
          <a:p>
            <a:pPr eaLnBrk="1" hangingPunct="1"/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Dedicated warehouse staff</a:t>
            </a:r>
          </a:p>
          <a:p>
            <a:pPr eaLnBrk="1" hangingPunct="1"/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Supplier control (lead time / QC / Loading)</a:t>
            </a:r>
          </a:p>
          <a:p>
            <a:pPr eaLnBrk="1" hangingPunct="1"/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Possible net savings on the combined logistics efforts</a:t>
            </a:r>
          </a:p>
          <a:p>
            <a:pPr eaLnBrk="1" hangingPunct="1"/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Less handling at destination / less risk of damage</a:t>
            </a:r>
          </a:p>
          <a:p>
            <a:pPr eaLnBrk="1" hangingPunct="1"/>
            <a:endParaRPr lang="en-US" altLang="en-US" sz="1600" dirty="0">
              <a:solidFill>
                <a:schemeClr val="accent5">
                  <a:lumMod val="75000"/>
                </a:schemeClr>
              </a:solidFill>
              <a:latin typeface="Serifa Roman" pitchFamily="-128" charset="0"/>
            </a:endParaRPr>
          </a:p>
          <a:p>
            <a:pPr eaLnBrk="1" hangingPunct="1"/>
            <a:endParaRPr lang="en-US" altLang="en-US" sz="1600" dirty="0">
              <a:solidFill>
                <a:schemeClr val="accent5">
                  <a:lumMod val="75000"/>
                </a:schemeClr>
              </a:solidFill>
              <a:latin typeface="Serifa Roman" pitchFamily="-128" charset="0"/>
            </a:endParaRPr>
          </a:p>
        </p:txBody>
      </p:sp>
      <p:pic>
        <p:nvPicPr>
          <p:cNvPr id="7171" name="Picture 3" descr="China-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4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2286001"/>
            <a:ext cx="4343400" cy="3578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utoShape 24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601200" y="3522664"/>
            <a:ext cx="1066800" cy="492125"/>
          </a:xfrm>
          <a:prstGeom prst="wedgeRectCallout">
            <a:avLst>
              <a:gd name="adj1" fmla="val -71875"/>
              <a:gd name="adj2" fmla="val -26773"/>
            </a:avLst>
          </a:prstGeom>
          <a:solidFill>
            <a:srgbClr val="FF6600">
              <a:alpha val="70195"/>
            </a:srgbClr>
          </a:solidFill>
          <a:ln w="9525">
            <a:solidFill>
              <a:srgbClr val="464646"/>
            </a:solidFill>
            <a:miter lim="800000"/>
            <a:headEnd/>
            <a:tailEnd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>
                <a:solidFill>
                  <a:srgbClr val="46464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NORTH HUB</a:t>
            </a:r>
          </a:p>
        </p:txBody>
      </p:sp>
      <p:sp>
        <p:nvSpPr>
          <p:cNvPr id="7173" name="AutoShape 25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601200" y="4419600"/>
            <a:ext cx="1066800" cy="533400"/>
          </a:xfrm>
          <a:prstGeom prst="wedgeRectCallout">
            <a:avLst>
              <a:gd name="adj1" fmla="val -75444"/>
              <a:gd name="adj2" fmla="val 2380"/>
            </a:avLst>
          </a:prstGeom>
          <a:solidFill>
            <a:srgbClr val="FF6600">
              <a:alpha val="70195"/>
            </a:srgbClr>
          </a:solidFill>
          <a:ln w="9525">
            <a:solidFill>
              <a:srgbClr val="464646"/>
            </a:solidFill>
            <a:miter lim="800000"/>
            <a:headEnd/>
            <a:tailEnd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>
                <a:solidFill>
                  <a:srgbClr val="46464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CENTRAL HUB</a:t>
            </a:r>
          </a:p>
        </p:txBody>
      </p:sp>
      <p:sp>
        <p:nvSpPr>
          <p:cNvPr id="7174" name="AutoShape 26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398000" y="5105400"/>
            <a:ext cx="1270000" cy="585788"/>
          </a:xfrm>
          <a:prstGeom prst="wedgeRectCallout">
            <a:avLst>
              <a:gd name="adj1" fmla="val -64750"/>
              <a:gd name="adj2" fmla="val -10977"/>
            </a:avLst>
          </a:prstGeom>
          <a:solidFill>
            <a:srgbClr val="FF6600">
              <a:alpha val="70195"/>
            </a:srgbClr>
          </a:solidFill>
          <a:ln w="9525">
            <a:solidFill>
              <a:srgbClr val="464646"/>
            </a:solidFill>
            <a:miter lim="800000"/>
            <a:headEnd/>
            <a:tailEnd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>
                <a:solidFill>
                  <a:srgbClr val="46464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SOUTH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CN">
                <a:solidFill>
                  <a:srgbClr val="46464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HUB</a:t>
            </a:r>
          </a:p>
        </p:txBody>
      </p:sp>
      <p:sp>
        <p:nvSpPr>
          <p:cNvPr id="7175" name="Rectangle 26"/>
          <p:cNvSpPr>
            <a:spLocks noChangeArrowheads="1"/>
          </p:cNvSpPr>
          <p:nvPr/>
        </p:nvSpPr>
        <p:spPr bwMode="auto">
          <a:xfrm>
            <a:off x="2819401" y="469900"/>
            <a:ext cx="74644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9pPr>
          </a:lstStyle>
          <a:p>
            <a:pPr>
              <a:lnSpc>
                <a:spcPts val="2700"/>
              </a:lnSpc>
            </a:pPr>
            <a:r>
              <a:rPr lang="en-US" alt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SERVICES</a:t>
            </a:r>
            <a:br>
              <a:rPr lang="en-US" alt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altLang="en-US" sz="1800" dirty="0">
                <a:solidFill>
                  <a:schemeClr val="bg1"/>
                </a:solidFill>
                <a:latin typeface="Arial Black" panose="020B0A04020102020204" pitchFamily="34" charset="0"/>
              </a:rPr>
              <a:t>Buyers consolidation – Mainland China</a:t>
            </a:r>
          </a:p>
        </p:txBody>
      </p:sp>
      <p:pic>
        <p:nvPicPr>
          <p:cNvPr id="8" name="E0AEA638-C3BD-477C-A2E1-50B2AB14A77D" descr="155D4A83-E2D4-430B-A625-F20AA1BBBE4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35" y="422060"/>
            <a:ext cx="3083138" cy="69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CBDE601-479F-4FCF-A5CB-FCAD8DC3D535}"/>
              </a:ext>
            </a:extLst>
          </p:cNvPr>
          <p:cNvSpPr txBox="1">
            <a:spLocks/>
          </p:cNvSpPr>
          <p:nvPr/>
        </p:nvSpPr>
        <p:spPr>
          <a:xfrm>
            <a:off x="7025846" y="0"/>
            <a:ext cx="5248656" cy="5577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u="sng" dirty="0">
                <a:solidFill>
                  <a:srgbClr val="002060"/>
                </a:solidFill>
              </a:rPr>
              <a:t>China HUB - Services</a:t>
            </a:r>
          </a:p>
        </p:txBody>
      </p:sp>
    </p:spTree>
    <p:extLst>
      <p:ext uri="{BB962C8B-B14F-4D97-AF65-F5344CB8AC3E}">
        <p14:creationId xmlns:p14="http://schemas.microsoft.com/office/powerpoint/2010/main" val="3316210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574473" y="1508340"/>
            <a:ext cx="4724400" cy="38036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da-DK" altLang="en-US" sz="16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Overseas / Local suppliers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da-DK" altLang="en-US" sz="16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Central warehouse </a:t>
            </a:r>
            <a:r>
              <a:rPr lang="en-US" altLang="en-US" sz="16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Hong Kong or China BLP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da-DK" altLang="en-US" sz="16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Regional supply hub  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da-DK" altLang="en-US" sz="16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Order Management &amp; Follow Up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en-US" altLang="en-US" sz="16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Palletize, Wrapping, Labeling &amp; Order-pick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en-US" altLang="en-US" sz="16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Multiple Delivery addresses</a:t>
            </a:r>
            <a:endParaRPr lang="da-DK" altLang="en-US" sz="16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da-DK" altLang="en-US" sz="16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Online Management tool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da-DK" altLang="en-US" sz="16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Inventory Reporting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da-DK" altLang="en-US" sz="16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Cargo ready for export</a:t>
            </a:r>
          </a:p>
          <a:p>
            <a:pPr eaLnBrk="1" hangingPunct="1"/>
            <a:endParaRPr lang="en-US" altLang="en-US" sz="1600" dirty="0">
              <a:latin typeface="Serifa Roman" pitchFamily="-12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971801" y="622300"/>
            <a:ext cx="74644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9pPr>
          </a:lstStyle>
          <a:p>
            <a:pPr>
              <a:lnSpc>
                <a:spcPts val="2700"/>
              </a:lnSpc>
            </a:pPr>
            <a:r>
              <a:rPr lang="en-US" altLang="en-US" sz="2400">
                <a:solidFill>
                  <a:schemeClr val="bg1"/>
                </a:solidFill>
                <a:latin typeface="Arial Black" panose="020B0A04020102020204" pitchFamily="34" charset="0"/>
              </a:rPr>
              <a:t>SERVICES</a:t>
            </a:r>
            <a:br>
              <a:rPr lang="en-US" altLang="en-US" sz="240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altLang="en-US" sz="1800">
                <a:solidFill>
                  <a:schemeClr val="bg1"/>
                </a:solidFill>
                <a:latin typeface="Arial Black" panose="020B0A04020102020204" pitchFamily="34" charset="0"/>
              </a:rPr>
              <a:t>Hub activities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564" y="1508340"/>
            <a:ext cx="2665413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E0AEA638-C3BD-477C-A2E1-50B2AB14A77D" descr="155D4A83-E2D4-430B-A625-F20AA1BBBE4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35" y="422060"/>
            <a:ext cx="3083138" cy="69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F66B642-E218-49D3-8CF6-DC3BC98E8F74}"/>
              </a:ext>
            </a:extLst>
          </p:cNvPr>
          <p:cNvSpPr txBox="1">
            <a:spLocks/>
          </p:cNvSpPr>
          <p:nvPr/>
        </p:nvSpPr>
        <p:spPr>
          <a:xfrm>
            <a:off x="7025846" y="0"/>
            <a:ext cx="5248656" cy="5577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u="sng" dirty="0">
                <a:solidFill>
                  <a:srgbClr val="002060"/>
                </a:solidFill>
              </a:rPr>
              <a:t>China HUB - Services</a:t>
            </a:r>
          </a:p>
        </p:txBody>
      </p:sp>
    </p:spTree>
    <p:extLst>
      <p:ext uri="{BB962C8B-B14F-4D97-AF65-F5344CB8AC3E}">
        <p14:creationId xmlns:p14="http://schemas.microsoft.com/office/powerpoint/2010/main" val="924345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Arrow: Curved Right 49">
            <a:extLst>
              <a:ext uri="{FF2B5EF4-FFF2-40B4-BE49-F238E27FC236}">
                <a16:creationId xmlns:a16="http://schemas.microsoft.com/office/drawing/2014/main" id="{0238194E-42E5-4512-A631-C7C579484D05}"/>
              </a:ext>
            </a:extLst>
          </p:cNvPr>
          <p:cNvSpPr/>
          <p:nvPr/>
        </p:nvSpPr>
        <p:spPr>
          <a:xfrm rot="10800000">
            <a:off x="9579240" y="767670"/>
            <a:ext cx="2262593" cy="548431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9" name="Arrow: Curved Right 48">
            <a:extLst>
              <a:ext uri="{FF2B5EF4-FFF2-40B4-BE49-F238E27FC236}">
                <a16:creationId xmlns:a16="http://schemas.microsoft.com/office/drawing/2014/main" id="{097A28A8-C8D3-4BFB-8174-6E3D0AB39BB1}"/>
              </a:ext>
            </a:extLst>
          </p:cNvPr>
          <p:cNvSpPr/>
          <p:nvPr/>
        </p:nvSpPr>
        <p:spPr>
          <a:xfrm>
            <a:off x="340392" y="1219712"/>
            <a:ext cx="2262593" cy="548431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08664EF-9EE6-424A-B1F0-F4A311EB79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067" y="5559959"/>
            <a:ext cx="2389859" cy="114406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B5FAC01-B5F4-4B7B-9E7D-6B5F3D291E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613" y="3699480"/>
            <a:ext cx="1117605" cy="1490140"/>
          </a:xfrm>
          <a:prstGeom prst="rect">
            <a:avLst/>
          </a:prstGeom>
        </p:spPr>
      </p:pic>
      <p:pic>
        <p:nvPicPr>
          <p:cNvPr id="4" name="E0AEA638-C3BD-477C-A2E1-50B2AB14A77D" descr="155D4A83-E2D4-430B-A625-F20AA1BBBE4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35" y="422060"/>
            <a:ext cx="3083138" cy="69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7262" y="14886"/>
            <a:ext cx="500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solidFill>
                  <a:srgbClr val="002060"/>
                </a:solidFill>
                <a:latin typeface="+mj-lt"/>
              </a:rPr>
              <a:t>NGL DNA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GB" dirty="0"/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50BD9E-D1C5-45CA-98DC-F87C9D287D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313" y="2515413"/>
            <a:ext cx="2387600" cy="1193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6590D6-AF3E-47D9-8CFD-1DBE5E0990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313" y="3800071"/>
            <a:ext cx="2426228" cy="9663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EBD59C-66EE-4BCC-8974-0EBC8663B9D0}"/>
              </a:ext>
            </a:extLst>
          </p:cNvPr>
          <p:cNvSpPr txBox="1"/>
          <p:nvPr/>
        </p:nvSpPr>
        <p:spPr>
          <a:xfrm>
            <a:off x="8899652" y="2077466"/>
            <a:ext cx="2705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ON LINE Sales &amp; Marketing</a:t>
            </a:r>
          </a:p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BBCC4F-F349-4AA2-9496-25AA68E74FA3}"/>
              </a:ext>
            </a:extLst>
          </p:cNvPr>
          <p:cNvSpPr txBox="1"/>
          <p:nvPr/>
        </p:nvSpPr>
        <p:spPr>
          <a:xfrm>
            <a:off x="582602" y="1535668"/>
            <a:ext cx="283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Strong culture and a history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5AA3D82-9ADB-4F84-B914-6F12DFF331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43" y="4337370"/>
            <a:ext cx="3177746" cy="10292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38504BA-D374-46D3-8A0E-04FBC30DC6A0}"/>
              </a:ext>
            </a:extLst>
          </p:cNvPr>
          <p:cNvSpPr txBox="1"/>
          <p:nvPr/>
        </p:nvSpPr>
        <p:spPr>
          <a:xfrm>
            <a:off x="1945975" y="5254039"/>
            <a:ext cx="17243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Strong relations,</a:t>
            </a:r>
          </a:p>
          <a:p>
            <a:r>
              <a:rPr lang="en-GB" sz="1200" dirty="0"/>
              <a:t>      HTFN, SCN, WCA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669EE0-90FE-47F1-9C70-F0ACD5E0DE52}"/>
              </a:ext>
            </a:extLst>
          </p:cNvPr>
          <p:cNvSpPr txBox="1"/>
          <p:nvPr/>
        </p:nvSpPr>
        <p:spPr>
          <a:xfrm>
            <a:off x="9039313" y="680143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Modern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EEDA609-D8E1-422A-B2FC-3BE8B222DC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704" y="2121716"/>
            <a:ext cx="1978991" cy="131932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30DA9D-EAE9-44D9-80F3-A5DBE6BC9AF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592" y="3754345"/>
            <a:ext cx="2077483" cy="111692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1EED6C4-B1C6-433D-A243-5B7A1A9F203A}"/>
              </a:ext>
            </a:extLst>
          </p:cNvPr>
          <p:cNvSpPr txBox="1"/>
          <p:nvPr/>
        </p:nvSpPr>
        <p:spPr>
          <a:xfrm>
            <a:off x="3621390" y="3386011"/>
            <a:ext cx="58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Professionals for Land, Ocean, Air, Rail &amp; Logistics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7BAFD70-26D8-4056-914F-A6D3D823D51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44" y="1808171"/>
            <a:ext cx="1497079" cy="9979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C6EC02-BFD5-40FC-AF7F-DEB7371B78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38" y="1904999"/>
            <a:ext cx="1884906" cy="15079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1DC528A-ABC1-47F2-8F50-05D55CA516C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81718" y="5478555"/>
            <a:ext cx="1209082" cy="90681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D5169C9-F62A-4E08-8460-3ED596F51A24}"/>
              </a:ext>
            </a:extLst>
          </p:cNvPr>
          <p:cNvSpPr txBox="1"/>
          <p:nvPr/>
        </p:nvSpPr>
        <p:spPr>
          <a:xfrm>
            <a:off x="3823287" y="6403708"/>
            <a:ext cx="1993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Serving community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93AA75C-54D5-49C8-B0ED-D8C27BE887F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4949020" y="592564"/>
            <a:ext cx="2293960" cy="75270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0D833AF-F720-40BE-A8D3-006DB06E600F}"/>
              </a:ext>
            </a:extLst>
          </p:cNvPr>
          <p:cNvSpPr txBox="1"/>
          <p:nvPr/>
        </p:nvSpPr>
        <p:spPr>
          <a:xfrm>
            <a:off x="5337046" y="216572"/>
            <a:ext cx="15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Strong finance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212C3BF-EB92-4579-95A4-0DF98671E3D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954" y="5559959"/>
            <a:ext cx="1288506" cy="96638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F5C78EE-102A-49E9-A81A-3EAB9D087625}"/>
              </a:ext>
            </a:extLst>
          </p:cNvPr>
          <p:cNvSpPr txBox="1"/>
          <p:nvPr/>
        </p:nvSpPr>
        <p:spPr>
          <a:xfrm>
            <a:off x="7879974" y="5254039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International Team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019119F-B932-45B2-B0F2-0F02936B14C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43" y="5656991"/>
            <a:ext cx="1209083" cy="81574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4BD47C6-62D3-436B-B58C-3EEC0046917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85" y="2966501"/>
            <a:ext cx="1010130" cy="46654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B2801ED-980B-4AF8-A717-6494E6C11DA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02" y="5726962"/>
            <a:ext cx="1282797" cy="97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94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6"/>
          <p:cNvSpPr>
            <a:spLocks noChangeArrowheads="1"/>
          </p:cNvSpPr>
          <p:nvPr/>
        </p:nvSpPr>
        <p:spPr bwMode="auto">
          <a:xfrm>
            <a:off x="2819401" y="469900"/>
            <a:ext cx="74644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9pPr>
          </a:lstStyle>
          <a:p>
            <a:pPr>
              <a:lnSpc>
                <a:spcPts val="2700"/>
              </a:lnSpc>
            </a:pPr>
            <a:r>
              <a:rPr lang="en-US" alt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SERVICES</a:t>
            </a:r>
            <a:br>
              <a:rPr lang="en-US" alt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altLang="en-US" sz="1800" dirty="0">
                <a:solidFill>
                  <a:schemeClr val="bg1"/>
                </a:solidFill>
                <a:latin typeface="Arial Black" panose="020B0A04020102020204" pitchFamily="34" charset="0"/>
              </a:rPr>
              <a:t>Buyers consolidation – Mainland China</a:t>
            </a:r>
          </a:p>
        </p:txBody>
      </p:sp>
      <p:pic>
        <p:nvPicPr>
          <p:cNvPr id="8" name="E0AEA638-C3BD-477C-A2E1-50B2AB14A77D" descr="155D4A83-E2D4-430B-A625-F20AA1BBBE4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35" y="422060"/>
            <a:ext cx="3083138" cy="69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79AD09-B19D-4CE0-A8BD-B17536EEBB72}"/>
              </a:ext>
            </a:extLst>
          </p:cNvPr>
          <p:cNvSpPr txBox="1"/>
          <p:nvPr/>
        </p:nvSpPr>
        <p:spPr>
          <a:xfrm>
            <a:off x="409623" y="1128603"/>
            <a:ext cx="500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solidFill>
                  <a:srgbClr val="002060"/>
                </a:solidFill>
                <a:latin typeface="+mj-lt"/>
              </a:rPr>
              <a:t>Accreditations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1BB9E2A-402A-4234-96D5-4759295F2C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77" y="1685955"/>
            <a:ext cx="4312443" cy="2874962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9E4947-5879-414D-BFDA-E56085EFD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78" y="4596272"/>
            <a:ext cx="4312443" cy="179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5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 idx="4294967295"/>
          </p:nvPr>
        </p:nvSpPr>
        <p:spPr>
          <a:xfrm>
            <a:off x="7180839" y="27873"/>
            <a:ext cx="5000368" cy="55632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n-GB" sz="2800" u="sng" dirty="0">
                <a:solidFill>
                  <a:srgbClr val="002060"/>
                </a:solidFill>
              </a:rPr>
              <a:t>Introduction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4294967295"/>
          </p:nvPr>
        </p:nvSpPr>
        <p:spPr>
          <a:xfrm>
            <a:off x="507125" y="1279786"/>
            <a:ext cx="9144000" cy="5311737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GB" sz="1600" dirty="0">
                <a:solidFill>
                  <a:srgbClr val="002060"/>
                </a:solidFill>
                <a:latin typeface="+mj-lt"/>
              </a:rPr>
              <a:t>Established in 1970</a:t>
            </a:r>
          </a:p>
          <a:p>
            <a:pPr algn="l"/>
            <a:r>
              <a:rPr lang="en-GB" sz="1600" dirty="0">
                <a:solidFill>
                  <a:srgbClr val="002060"/>
                </a:solidFill>
                <a:latin typeface="+mj-lt"/>
              </a:rPr>
              <a:t>Privately Owned</a:t>
            </a:r>
          </a:p>
          <a:p>
            <a:pPr algn="l"/>
            <a:r>
              <a:rPr lang="en-GB" sz="1600" dirty="0">
                <a:solidFill>
                  <a:srgbClr val="002060"/>
                </a:solidFill>
                <a:latin typeface="+mj-lt"/>
              </a:rPr>
              <a:t>135+ Employees</a:t>
            </a:r>
          </a:p>
          <a:p>
            <a:pPr algn="l"/>
            <a:r>
              <a:rPr lang="en-GB" sz="1600" dirty="0">
                <a:solidFill>
                  <a:srgbClr val="002060"/>
                </a:solidFill>
                <a:latin typeface="+mj-lt"/>
              </a:rPr>
              <a:t>5 UK Branches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+mj-lt"/>
              </a:rPr>
              <a:t>Heathrow – Head Quarters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+mj-lt"/>
              </a:rPr>
              <a:t>Felixstowe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+mj-lt"/>
              </a:rPr>
              <a:t>Northampton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+mj-lt"/>
              </a:rPr>
              <a:t>Manchester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+mj-lt"/>
              </a:rPr>
              <a:t>Liverpool</a:t>
            </a:r>
          </a:p>
          <a:p>
            <a:pPr algn="l"/>
            <a:r>
              <a:rPr lang="en-GB" sz="1600" dirty="0">
                <a:solidFill>
                  <a:srgbClr val="002060"/>
                </a:solidFill>
                <a:latin typeface="+mj-lt"/>
              </a:rPr>
              <a:t>6 Asia locations</a:t>
            </a:r>
          </a:p>
          <a:p>
            <a:pPr algn="l"/>
            <a:r>
              <a:rPr lang="en-GB" sz="1600" dirty="0">
                <a:solidFill>
                  <a:srgbClr val="002060"/>
                </a:solidFill>
                <a:latin typeface="+mj-lt"/>
              </a:rPr>
              <a:t>China Branches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+mj-lt"/>
              </a:rPr>
              <a:t>Hong Kong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+mj-lt"/>
              </a:rPr>
              <a:t>Shanghai (A-class licence)</a:t>
            </a:r>
          </a:p>
          <a:p>
            <a:pPr marL="628650" lvl="1" indent="-171450"/>
            <a:r>
              <a:rPr lang="en-GB" sz="1200" dirty="0">
                <a:solidFill>
                  <a:srgbClr val="002060"/>
                </a:solidFill>
                <a:latin typeface="+mj-lt"/>
              </a:rPr>
              <a:t>Ningbo (</a:t>
            </a:r>
            <a:r>
              <a:rPr lang="en-GB" sz="1200" dirty="0">
                <a:solidFill>
                  <a:srgbClr val="002060"/>
                </a:solidFill>
              </a:rPr>
              <a:t>A-class licence)</a:t>
            </a:r>
          </a:p>
          <a:p>
            <a:pPr marL="628650" lvl="1" indent="-171450"/>
            <a:r>
              <a:rPr lang="en-US" sz="1200" dirty="0">
                <a:solidFill>
                  <a:srgbClr val="002060"/>
                </a:solidFill>
                <a:latin typeface="+mj-lt"/>
              </a:rPr>
              <a:t>Qingdao (</a:t>
            </a:r>
            <a:r>
              <a:rPr lang="en-GB" sz="1200" dirty="0">
                <a:solidFill>
                  <a:srgbClr val="002060"/>
                </a:solidFill>
              </a:rPr>
              <a:t>A-class licence)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+mj-lt"/>
              </a:rPr>
              <a:t>Xiamen – (A-Class license)</a:t>
            </a:r>
          </a:p>
          <a:p>
            <a:pPr algn="l"/>
            <a:r>
              <a:rPr lang="en-US" sz="1600" dirty="0">
                <a:solidFill>
                  <a:srgbClr val="002060"/>
                </a:solidFill>
                <a:latin typeface="+mj-lt"/>
              </a:rPr>
              <a:t>Vietnam Office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+mj-lt"/>
              </a:rPr>
              <a:t>Ho chi Minh City</a:t>
            </a:r>
          </a:p>
          <a:p>
            <a:pPr algn="l"/>
            <a:endParaRPr lang="en-GB" sz="500" dirty="0">
              <a:solidFill>
                <a:srgbClr val="002060"/>
              </a:solidFill>
              <a:latin typeface="+mj-lt"/>
            </a:endParaRPr>
          </a:p>
          <a:p>
            <a:pPr algn="l"/>
            <a:endParaRPr lang="en-GB" sz="500" dirty="0">
              <a:latin typeface="+mj-lt"/>
            </a:endParaRPr>
          </a:p>
          <a:p>
            <a:endParaRPr lang="en-GB" sz="800" dirty="0"/>
          </a:p>
        </p:txBody>
      </p:sp>
      <p:pic>
        <p:nvPicPr>
          <p:cNvPr id="6" name="E0AEA638-C3BD-477C-A2E1-50B2AB14A77D" descr="155D4A83-E2D4-430B-A625-F20AA1BBBE4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35" y="422060"/>
            <a:ext cx="3083138" cy="69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8610600" y="6546850"/>
            <a:ext cx="2743200" cy="365125"/>
          </a:xfrm>
        </p:spPr>
        <p:txBody>
          <a:bodyPr/>
          <a:lstStyle/>
          <a:p>
            <a:r>
              <a:rPr lang="en-GB" dirty="0"/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EEC74F-2F0A-4951-9FFC-977DE081CC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959334"/>
            <a:ext cx="2523474" cy="15414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D1CBE2-C0AF-4E3F-AB12-F5ECCA308B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70" y="1336231"/>
            <a:ext cx="3105386" cy="23290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B12C520-7767-4927-9D7D-122D194BCB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757865"/>
            <a:ext cx="2547478" cy="15414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23A667-170E-4F84-BCE1-1E802F9D01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990" y="3985722"/>
            <a:ext cx="2547477" cy="1910608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444036F2-D7E3-4735-B685-7974406A83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603123"/>
            <a:ext cx="246380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681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4000" y="1216025"/>
            <a:ext cx="10515600" cy="4351338"/>
          </a:xfrm>
          <a:prstGeom prst="rect">
            <a:avLst/>
          </a:prstGeom>
        </p:spPr>
        <p:txBody>
          <a:bodyPr/>
          <a:lstStyle/>
          <a:p>
            <a:pPr lvl="2"/>
            <a:endParaRPr lang="en-US" altLang="en-US" sz="1600" dirty="0">
              <a:solidFill>
                <a:srgbClr val="002060"/>
              </a:solidFill>
              <a:latin typeface="+mj-lt"/>
            </a:endParaRPr>
          </a:p>
          <a:p>
            <a:pPr lvl="2"/>
            <a:endParaRPr lang="en-US" altLang="en-US" sz="1600" dirty="0">
              <a:solidFill>
                <a:srgbClr val="002060"/>
              </a:solidFill>
              <a:latin typeface="+mj-lt"/>
            </a:endParaRPr>
          </a:p>
          <a:p>
            <a:pPr lvl="2"/>
            <a:endParaRPr lang="en-US" altLang="en-US" sz="1600" dirty="0">
              <a:solidFill>
                <a:srgbClr val="002060"/>
              </a:solidFill>
              <a:latin typeface="+mj-lt"/>
            </a:endParaRPr>
          </a:p>
          <a:p>
            <a:pPr lvl="2"/>
            <a:r>
              <a:rPr lang="en-US" altLang="en-US" sz="1600" dirty="0">
                <a:solidFill>
                  <a:srgbClr val="002060"/>
                </a:solidFill>
                <a:latin typeface="+mj-lt"/>
              </a:rPr>
              <a:t>Strong commitment and continuity of senior management</a:t>
            </a:r>
          </a:p>
          <a:p>
            <a:pPr lvl="2">
              <a:buNone/>
            </a:pPr>
            <a:endParaRPr lang="en-US" altLang="en-US" sz="1600" dirty="0">
              <a:solidFill>
                <a:srgbClr val="002060"/>
              </a:solidFill>
              <a:latin typeface="+mj-lt"/>
            </a:endParaRPr>
          </a:p>
          <a:p>
            <a:pPr lvl="2"/>
            <a:r>
              <a:rPr lang="en-US" altLang="en-US" sz="1600" dirty="0">
                <a:solidFill>
                  <a:srgbClr val="002060"/>
                </a:solidFill>
                <a:latin typeface="+mj-lt"/>
              </a:rPr>
              <a:t>Long serving and professional work force</a:t>
            </a:r>
          </a:p>
          <a:p>
            <a:pPr lvl="2"/>
            <a:endParaRPr lang="en-US" altLang="en-US" sz="1600" dirty="0">
              <a:solidFill>
                <a:srgbClr val="002060"/>
              </a:solidFill>
              <a:latin typeface="+mj-lt"/>
            </a:endParaRPr>
          </a:p>
          <a:p>
            <a:pPr lvl="2"/>
            <a:r>
              <a:rPr lang="en-US" altLang="en-US" sz="1600" dirty="0">
                <a:solidFill>
                  <a:srgbClr val="002060"/>
                </a:solidFill>
                <a:latin typeface="+mj-lt"/>
              </a:rPr>
              <a:t>Account managers for partners &amp; key customers</a:t>
            </a:r>
          </a:p>
          <a:p>
            <a:pPr lvl="2"/>
            <a:endParaRPr lang="en-US" altLang="en-US" sz="1600" dirty="0">
              <a:solidFill>
                <a:srgbClr val="002060"/>
              </a:solidFill>
              <a:latin typeface="+mj-lt"/>
            </a:endParaRPr>
          </a:p>
          <a:p>
            <a:pPr lvl="2"/>
            <a:r>
              <a:rPr lang="en-US" altLang="en-US" sz="1600" dirty="0">
                <a:solidFill>
                  <a:srgbClr val="002060"/>
                </a:solidFill>
                <a:latin typeface="+mj-lt"/>
              </a:rPr>
              <a:t>Mix of Local and Foreign staff</a:t>
            </a:r>
          </a:p>
          <a:p>
            <a:pPr lvl="2"/>
            <a:endParaRPr lang="en-US" altLang="en-US" sz="1600" dirty="0">
              <a:solidFill>
                <a:srgbClr val="002060"/>
              </a:solidFill>
              <a:latin typeface="+mj-lt"/>
            </a:endParaRPr>
          </a:p>
          <a:p>
            <a:pPr lvl="2"/>
            <a:r>
              <a:rPr lang="en-US" altLang="en-US" sz="1600" dirty="0">
                <a:solidFill>
                  <a:srgbClr val="002060"/>
                </a:solidFill>
                <a:latin typeface="+mj-lt"/>
              </a:rPr>
              <a:t>Modern IT solution and Customer solutions system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E0AEA638-C3BD-477C-A2E1-50B2AB14A77D" descr="155D4A83-E2D4-430B-A625-F20AA1BBBE4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35" y="422060"/>
            <a:ext cx="3083138" cy="69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GB" dirty="0"/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1739557"/>
            <a:ext cx="4762500" cy="381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B697F5-51D3-4446-9DF6-B6B6CBAD04A7}"/>
              </a:ext>
            </a:extLst>
          </p:cNvPr>
          <p:cNvSpPr txBox="1"/>
          <p:nvPr/>
        </p:nvSpPr>
        <p:spPr>
          <a:xfrm>
            <a:off x="7167262" y="14886"/>
            <a:ext cx="500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solidFill>
                  <a:srgbClr val="002060"/>
                </a:solidFill>
                <a:latin typeface="+mj-lt"/>
              </a:rPr>
              <a:t>NGL DNA</a:t>
            </a:r>
          </a:p>
        </p:txBody>
      </p:sp>
    </p:spTree>
    <p:extLst>
      <p:ext uri="{BB962C8B-B14F-4D97-AF65-F5344CB8AC3E}">
        <p14:creationId xmlns:p14="http://schemas.microsoft.com/office/powerpoint/2010/main" val="2543987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1EDC3878-9002-41B5-9EF3-364F044418B7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6943725" y="0"/>
            <a:ext cx="5248275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altLang="en-US" sz="2800" u="sng" dirty="0">
                <a:solidFill>
                  <a:srgbClr val="002060"/>
                </a:solidFill>
              </a:rPr>
              <a:t>Asia Import / Export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77CC7-CE71-46E1-8D89-8B48FDBF263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2100" y="2054225"/>
            <a:ext cx="6680200" cy="4351338"/>
          </a:xfrm>
          <a:prstGeom prst="rect">
            <a:avLst/>
          </a:prstGeom>
        </p:spPr>
        <p:txBody>
          <a:bodyPr/>
          <a:lstStyle/>
          <a:p>
            <a:pPr marL="1143000" lvl="1" eaLnBrk="1" fontAlgn="auto" hangingPunct="1">
              <a:spcAft>
                <a:spcPts val="0"/>
              </a:spcAft>
              <a:defRPr/>
            </a:pPr>
            <a:endParaRPr lang="en-US" altLang="en-US" sz="1600" dirty="0">
              <a:solidFill>
                <a:srgbClr val="002060"/>
              </a:solidFill>
              <a:latin typeface="+mj-lt"/>
            </a:endParaRPr>
          </a:p>
          <a:p>
            <a:pPr marL="1143000" lvl="1" eaLnBrk="1" fontAlgn="auto" hangingPunct="1">
              <a:spcAft>
                <a:spcPts val="0"/>
              </a:spcAft>
              <a:defRPr/>
            </a:pPr>
            <a:r>
              <a:rPr lang="en-US" altLang="en-US" sz="1600" dirty="0">
                <a:solidFill>
                  <a:srgbClr val="002060"/>
                </a:solidFill>
                <a:latin typeface="+mj-lt"/>
              </a:rPr>
              <a:t>LCL / FCL / Airfreight &amp; Rail Service</a:t>
            </a:r>
          </a:p>
          <a:p>
            <a:pPr marL="1143000" lvl="1" eaLnBrk="1" fontAlgn="auto" hangingPunct="1">
              <a:spcAft>
                <a:spcPts val="0"/>
              </a:spcAft>
              <a:defRPr/>
            </a:pPr>
            <a:r>
              <a:rPr lang="en-US" altLang="en-US" sz="1600" dirty="0">
                <a:solidFill>
                  <a:srgbClr val="002060"/>
                </a:solidFill>
                <a:latin typeface="+mj-lt"/>
              </a:rPr>
              <a:t>Custom Clearance / Bonded Storage EPZ Storage</a:t>
            </a:r>
          </a:p>
          <a:p>
            <a:pPr marL="1143000" lvl="1" eaLnBrk="1" fontAlgn="auto" hangingPunct="1">
              <a:spcAft>
                <a:spcPts val="0"/>
              </a:spcAft>
              <a:defRPr/>
            </a:pPr>
            <a:r>
              <a:rPr lang="en-US" altLang="en-US" sz="1600" dirty="0">
                <a:solidFill>
                  <a:srgbClr val="002060"/>
                </a:solidFill>
                <a:latin typeface="+mj-lt"/>
              </a:rPr>
              <a:t>Buyers Consolidations</a:t>
            </a:r>
          </a:p>
          <a:p>
            <a:pPr marL="1143000" lvl="1" eaLnBrk="1" fontAlgn="auto" hangingPunct="1">
              <a:spcAft>
                <a:spcPts val="0"/>
              </a:spcAft>
              <a:defRPr/>
            </a:pPr>
            <a:r>
              <a:rPr lang="en-US" altLang="en-US" sz="1600" dirty="0">
                <a:solidFill>
                  <a:srgbClr val="002060"/>
                </a:solidFill>
                <a:latin typeface="+mj-lt"/>
              </a:rPr>
              <a:t>70,000sqft of bonded &amp; non-bonded warehousing</a:t>
            </a:r>
          </a:p>
          <a:p>
            <a:pPr marL="1143000" lvl="1" eaLnBrk="1" fontAlgn="auto" hangingPunct="1">
              <a:spcAft>
                <a:spcPts val="0"/>
              </a:spcAft>
              <a:defRPr/>
            </a:pPr>
            <a:r>
              <a:rPr lang="en-US" altLang="en-US" sz="1600" dirty="0">
                <a:solidFill>
                  <a:srgbClr val="002060"/>
                </a:solidFill>
                <a:latin typeface="+mj-lt"/>
              </a:rPr>
              <a:t>Pick / Pack &amp; Labeling facilities</a:t>
            </a:r>
          </a:p>
          <a:p>
            <a:pPr marL="1143000" lvl="1" eaLnBrk="1" fontAlgn="auto" hangingPunct="1">
              <a:spcAft>
                <a:spcPts val="0"/>
              </a:spcAft>
              <a:defRPr/>
            </a:pPr>
            <a:r>
              <a:rPr lang="en-US" altLang="en-US" sz="1600" dirty="0">
                <a:solidFill>
                  <a:srgbClr val="002060"/>
                </a:solidFill>
                <a:latin typeface="+mj-lt"/>
              </a:rPr>
              <a:t>Special commodity services</a:t>
            </a:r>
          </a:p>
          <a:p>
            <a:pPr marL="1143000" lvl="1" eaLnBrk="1" fontAlgn="auto" hangingPunct="1">
              <a:spcAft>
                <a:spcPts val="0"/>
              </a:spcAft>
              <a:defRPr/>
            </a:pPr>
            <a:r>
              <a:rPr lang="en-US" altLang="en-US" sz="1600" dirty="0">
                <a:solidFill>
                  <a:srgbClr val="002060"/>
                </a:solidFill>
                <a:latin typeface="+mj-lt"/>
              </a:rPr>
              <a:t>Projects</a:t>
            </a:r>
          </a:p>
          <a:p>
            <a:pPr marL="1143000" lvl="1" eaLnBrk="1" fontAlgn="auto" hangingPunct="1">
              <a:spcAft>
                <a:spcPts val="0"/>
              </a:spcAft>
              <a:defRPr/>
            </a:pPr>
            <a:r>
              <a:rPr lang="en-US" altLang="en-US" sz="1600" dirty="0">
                <a:solidFill>
                  <a:srgbClr val="002060"/>
                </a:solidFill>
                <a:latin typeface="+mj-lt"/>
              </a:rPr>
              <a:t>Ro/Ro cargo</a:t>
            </a:r>
          </a:p>
          <a:p>
            <a:pPr marL="1143000" lvl="1" eaLnBrk="1" fontAlgn="auto" hangingPunct="1">
              <a:spcAft>
                <a:spcPts val="0"/>
              </a:spcAft>
              <a:defRPr/>
            </a:pPr>
            <a:r>
              <a:rPr lang="en-US" altLang="en-US" sz="1600" dirty="0">
                <a:solidFill>
                  <a:srgbClr val="002060"/>
                </a:solidFill>
                <a:latin typeface="+mj-lt"/>
              </a:rPr>
              <a:t>Break Bulk</a:t>
            </a:r>
          </a:p>
          <a:p>
            <a:pPr marL="1143000" lvl="1" eaLnBrk="1" fontAlgn="auto" hangingPunct="1">
              <a:spcAft>
                <a:spcPts val="0"/>
              </a:spcAft>
              <a:defRPr/>
            </a:pPr>
            <a:r>
              <a:rPr lang="en-US" altLang="en-US" sz="1600" dirty="0">
                <a:solidFill>
                  <a:srgbClr val="002060"/>
                </a:solidFill>
                <a:latin typeface="+mj-lt"/>
              </a:rPr>
              <a:t>Auto Pre-alert system</a:t>
            </a:r>
          </a:p>
          <a:p>
            <a:pPr marL="1143000" lvl="1" eaLnBrk="1" fontAlgn="auto" hangingPunct="1">
              <a:spcAft>
                <a:spcPts val="0"/>
              </a:spcAft>
              <a:defRPr/>
            </a:pPr>
            <a:r>
              <a:rPr lang="en-US" altLang="en-US" sz="1600" dirty="0">
                <a:solidFill>
                  <a:srgbClr val="002060"/>
                </a:solidFill>
                <a:latin typeface="+mj-lt"/>
              </a:rPr>
              <a:t>E-Commerce</a:t>
            </a:r>
          </a:p>
          <a:p>
            <a:pPr marL="1143000" lvl="1" eaLnBrk="1" fontAlgn="auto" hangingPunct="1">
              <a:spcAft>
                <a:spcPts val="0"/>
              </a:spcAft>
              <a:defRPr/>
            </a:pPr>
            <a:r>
              <a:rPr lang="en-US" altLang="en-US" sz="1600" dirty="0">
                <a:solidFill>
                  <a:srgbClr val="002060"/>
                </a:solidFill>
                <a:latin typeface="+mj-lt"/>
              </a:rPr>
              <a:t>Track &amp; Trace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7172" name="E0AEA638-C3BD-477C-A2E1-50B2AB14A77D" descr="155D4A83-E2D4-430B-A625-F20AA1BBBE4D">
            <a:extLst>
              <a:ext uri="{FF2B5EF4-FFF2-40B4-BE49-F238E27FC236}">
                <a16:creationId xmlns:a16="http://schemas.microsoft.com/office/drawing/2014/main" id="{697880B0-A6F8-4B58-AD09-1E8F8C1F5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422275"/>
            <a:ext cx="30829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>
            <a:extLst>
              <a:ext uri="{FF2B5EF4-FFF2-40B4-BE49-F238E27FC236}">
                <a16:creationId xmlns:a16="http://schemas.microsoft.com/office/drawing/2014/main" id="{D6ECA960-73F0-4EA1-AD14-E998ACF701F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2805113"/>
            <a:ext cx="2468562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>
            <a:extLst>
              <a:ext uri="{FF2B5EF4-FFF2-40B4-BE49-F238E27FC236}">
                <a16:creationId xmlns:a16="http://schemas.microsoft.com/office/drawing/2014/main" id="{3CB25329-7072-4072-9E66-E6B3F5A96434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25" y="3725863"/>
            <a:ext cx="2468563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3">
            <a:extLst>
              <a:ext uri="{FF2B5EF4-FFF2-40B4-BE49-F238E27FC236}">
                <a16:creationId xmlns:a16="http://schemas.microsoft.com/office/drawing/2014/main" id="{284A692F-9E92-4F35-9239-7A142BE654A2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450" y="1639888"/>
            <a:ext cx="2424113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E0AEA638-C3BD-477C-A2E1-50B2AB14A77D" descr="155D4A83-E2D4-430B-A625-F20AA1BBBE4D">
            <a:extLst>
              <a:ext uri="{FF2B5EF4-FFF2-40B4-BE49-F238E27FC236}">
                <a16:creationId xmlns:a16="http://schemas.microsoft.com/office/drawing/2014/main" id="{77B0EA4D-6BF0-45EB-987F-E5E3A832D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11163"/>
            <a:ext cx="30829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6">
            <a:extLst>
              <a:ext uri="{FF2B5EF4-FFF2-40B4-BE49-F238E27FC236}">
                <a16:creationId xmlns:a16="http://schemas.microsoft.com/office/drawing/2014/main" id="{23F285E9-4A61-4CE5-9F54-906E719AD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6063"/>
            <a:ext cx="396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" indent="-31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a-DK" altLang="en-US" sz="1600" u="sng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Hong Kong &amp; South China HQ:</a:t>
            </a:r>
            <a:r>
              <a:rPr lang="da-DK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eaLnBrk="1" hangingPunct="1"/>
            <a:r>
              <a:rPr lang="da-DK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Norman Global Logistics Hong Kong Limited.</a:t>
            </a:r>
          </a:p>
          <a:p>
            <a:pPr eaLnBrk="1" hangingPunct="1"/>
            <a:r>
              <a:rPr lang="da-DK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Tower 1, 8/F, Unit 811 Cheung Sha Wan Plaza,</a:t>
            </a:r>
          </a:p>
          <a:p>
            <a:pPr eaLnBrk="1" hangingPunct="1"/>
            <a:r>
              <a:rPr lang="da-DK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833 Cheung Sha Wan Road</a:t>
            </a:r>
          </a:p>
          <a:p>
            <a:pPr eaLnBrk="1" hangingPunct="1"/>
            <a:r>
              <a:rPr lang="da-DK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Kowloon</a:t>
            </a:r>
          </a:p>
          <a:p>
            <a:pPr eaLnBrk="1" hangingPunct="1"/>
            <a:r>
              <a:rPr lang="da-DK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Hong Kong</a:t>
            </a:r>
          </a:p>
          <a:p>
            <a:pPr eaLnBrk="1" hangingPunct="1"/>
            <a:r>
              <a:rPr lang="da-DK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Tel:  +852 3582 3440</a:t>
            </a:r>
          </a:p>
          <a:p>
            <a:pPr eaLnBrk="1" hangingPunct="1"/>
            <a:r>
              <a:rPr lang="da-DK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Fax: +852 3582 4366</a:t>
            </a:r>
          </a:p>
          <a:p>
            <a:pPr eaLnBrk="1" hangingPunct="1"/>
            <a:r>
              <a:rPr lang="da-DK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Email:</a:t>
            </a:r>
            <a:r>
              <a:rPr lang="da-DK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altLang="en-US" sz="1600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Hongkong@normanglobal.com</a:t>
            </a:r>
            <a:endParaRPr lang="da-DK" alt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/>
            <a:endParaRPr lang="da-DK" alt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/>
            <a:endParaRPr lang="da-DK" alt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/>
            <a:r>
              <a:rPr lang="da-DK" altLang="en-US" sz="1600" u="sng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Northern China HQ:</a:t>
            </a:r>
            <a:r>
              <a:rPr lang="da-DK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eaLnBrk="1" hangingPunct="1"/>
            <a:r>
              <a:rPr lang="da-DK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Norman Global Logistics Limited.</a:t>
            </a:r>
          </a:p>
          <a:p>
            <a:pPr eaLnBrk="1" hangingPunct="1"/>
            <a:r>
              <a:rPr lang="da-DK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Room 601 International Capital Plaza,</a:t>
            </a:r>
          </a:p>
          <a:p>
            <a:pPr eaLnBrk="1" hangingPunct="1"/>
            <a:r>
              <a:rPr lang="da-DK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1318 North Sichuan Road</a:t>
            </a:r>
          </a:p>
          <a:p>
            <a:pPr eaLnBrk="1" hangingPunct="1"/>
            <a:r>
              <a:rPr lang="da-DK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Shanghai 200080</a:t>
            </a:r>
          </a:p>
          <a:p>
            <a:pPr eaLnBrk="1" hangingPunct="1"/>
            <a:r>
              <a:rPr lang="da-DK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China</a:t>
            </a:r>
          </a:p>
          <a:p>
            <a:pPr eaLnBrk="1" hangingPunct="1"/>
            <a:r>
              <a:rPr lang="da-DK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Tel:  +86 21 3656 2090</a:t>
            </a:r>
          </a:p>
          <a:p>
            <a:pPr eaLnBrk="1" hangingPunct="1"/>
            <a:r>
              <a:rPr lang="da-DK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Fax: +86 21 3656 2081</a:t>
            </a:r>
          </a:p>
          <a:p>
            <a:pPr eaLnBrk="1" hangingPunct="1"/>
            <a:r>
              <a:rPr lang="da-DK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Email: </a:t>
            </a:r>
            <a:r>
              <a:rPr lang="da-DK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Shanghai@normanglobal.com</a:t>
            </a:r>
            <a:endParaRPr lang="da-DK" altLang="en-US" sz="160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/>
            <a:endParaRPr lang="da-DK" altLang="en-US" sz="1200" dirty="0">
              <a:latin typeface="Verdana" panose="020B0604030504040204" pitchFamily="34" charset="0"/>
            </a:endParaRPr>
          </a:p>
          <a:p>
            <a:pPr eaLnBrk="1" hangingPunct="1"/>
            <a:endParaRPr lang="da-DK" altLang="en-US" sz="12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GB" altLang="en-US" sz="1200" dirty="0">
              <a:latin typeface="Verdana" panose="020B0604030504040204" pitchFamily="34" charset="0"/>
            </a:endParaRPr>
          </a:p>
        </p:txBody>
      </p:sp>
      <p:pic>
        <p:nvPicPr>
          <p:cNvPr id="44" name="Picture 2" descr="Cflag">
            <a:extLst>
              <a:ext uri="{FF2B5EF4-FFF2-40B4-BE49-F238E27FC236}">
                <a16:creationId xmlns:a16="http://schemas.microsoft.com/office/drawing/2014/main" id="{2F0FC391-4662-4B7C-869D-68734585BB9C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042400" y="1819275"/>
            <a:ext cx="1827213" cy="12985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221" name="Freeform 4">
            <a:extLst>
              <a:ext uri="{FF2B5EF4-FFF2-40B4-BE49-F238E27FC236}">
                <a16:creationId xmlns:a16="http://schemas.microsoft.com/office/drawing/2014/main" id="{CD405D13-4EF0-4EE8-887A-202F094BD1B5}"/>
              </a:ext>
            </a:extLst>
          </p:cNvPr>
          <p:cNvSpPr>
            <a:spLocks/>
          </p:cNvSpPr>
          <p:nvPr/>
        </p:nvSpPr>
        <p:spPr bwMode="auto">
          <a:xfrm>
            <a:off x="5461000" y="2200275"/>
            <a:ext cx="4722813" cy="3962400"/>
          </a:xfrm>
          <a:custGeom>
            <a:avLst/>
            <a:gdLst>
              <a:gd name="T0" fmla="*/ 2147483646 w 5226"/>
              <a:gd name="T1" fmla="*/ 2147483646 h 3299"/>
              <a:gd name="T2" fmla="*/ 2147483646 w 5226"/>
              <a:gd name="T3" fmla="*/ 2147483646 h 3299"/>
              <a:gd name="T4" fmla="*/ 2147483646 w 5226"/>
              <a:gd name="T5" fmla="*/ 2147483646 h 3299"/>
              <a:gd name="T6" fmla="*/ 2147483646 w 5226"/>
              <a:gd name="T7" fmla="*/ 2147483646 h 3299"/>
              <a:gd name="T8" fmla="*/ 2147483646 w 5226"/>
              <a:gd name="T9" fmla="*/ 2147483646 h 3299"/>
              <a:gd name="T10" fmla="*/ 2147483646 w 5226"/>
              <a:gd name="T11" fmla="*/ 2147483646 h 3299"/>
              <a:gd name="T12" fmla="*/ 2147483646 w 5226"/>
              <a:gd name="T13" fmla="*/ 2147483646 h 3299"/>
              <a:gd name="T14" fmla="*/ 2147483646 w 5226"/>
              <a:gd name="T15" fmla="*/ 2147483646 h 3299"/>
              <a:gd name="T16" fmla="*/ 2147483646 w 5226"/>
              <a:gd name="T17" fmla="*/ 2147483646 h 3299"/>
              <a:gd name="T18" fmla="*/ 2147483646 w 5226"/>
              <a:gd name="T19" fmla="*/ 2147483646 h 3299"/>
              <a:gd name="T20" fmla="*/ 2147483646 w 5226"/>
              <a:gd name="T21" fmla="*/ 2147483646 h 3299"/>
              <a:gd name="T22" fmla="*/ 2147483646 w 5226"/>
              <a:gd name="T23" fmla="*/ 2147483646 h 3299"/>
              <a:gd name="T24" fmla="*/ 2147483646 w 5226"/>
              <a:gd name="T25" fmla="*/ 2147483646 h 3299"/>
              <a:gd name="T26" fmla="*/ 2147483646 w 5226"/>
              <a:gd name="T27" fmla="*/ 2147483646 h 3299"/>
              <a:gd name="T28" fmla="*/ 2147483646 w 5226"/>
              <a:gd name="T29" fmla="*/ 2147483646 h 3299"/>
              <a:gd name="T30" fmla="*/ 2147483646 w 5226"/>
              <a:gd name="T31" fmla="*/ 2147483646 h 3299"/>
              <a:gd name="T32" fmla="*/ 2147483646 w 5226"/>
              <a:gd name="T33" fmla="*/ 2147483646 h 3299"/>
              <a:gd name="T34" fmla="*/ 2147483646 w 5226"/>
              <a:gd name="T35" fmla="*/ 2147483646 h 3299"/>
              <a:gd name="T36" fmla="*/ 2147483646 w 5226"/>
              <a:gd name="T37" fmla="*/ 2147483646 h 3299"/>
              <a:gd name="T38" fmla="*/ 2147483646 w 5226"/>
              <a:gd name="T39" fmla="*/ 2147483646 h 3299"/>
              <a:gd name="T40" fmla="*/ 2147483646 w 5226"/>
              <a:gd name="T41" fmla="*/ 2147483646 h 3299"/>
              <a:gd name="T42" fmla="*/ 2147483646 w 5226"/>
              <a:gd name="T43" fmla="*/ 2147483646 h 3299"/>
              <a:gd name="T44" fmla="*/ 2147483646 w 5226"/>
              <a:gd name="T45" fmla="*/ 2147483646 h 3299"/>
              <a:gd name="T46" fmla="*/ 2147483646 w 5226"/>
              <a:gd name="T47" fmla="*/ 2147483646 h 3299"/>
              <a:gd name="T48" fmla="*/ 2147483646 w 5226"/>
              <a:gd name="T49" fmla="*/ 2147483646 h 3299"/>
              <a:gd name="T50" fmla="*/ 2147483646 w 5226"/>
              <a:gd name="T51" fmla="*/ 2147483646 h 3299"/>
              <a:gd name="T52" fmla="*/ 2147483646 w 5226"/>
              <a:gd name="T53" fmla="*/ 2147483646 h 3299"/>
              <a:gd name="T54" fmla="*/ 2147483646 w 5226"/>
              <a:gd name="T55" fmla="*/ 2147483646 h 3299"/>
              <a:gd name="T56" fmla="*/ 2147483646 w 5226"/>
              <a:gd name="T57" fmla="*/ 2147483646 h 3299"/>
              <a:gd name="T58" fmla="*/ 2147483646 w 5226"/>
              <a:gd name="T59" fmla="*/ 2147483646 h 3299"/>
              <a:gd name="T60" fmla="*/ 2147483646 w 5226"/>
              <a:gd name="T61" fmla="*/ 2147483646 h 3299"/>
              <a:gd name="T62" fmla="*/ 2147483646 w 5226"/>
              <a:gd name="T63" fmla="*/ 2147483646 h 3299"/>
              <a:gd name="T64" fmla="*/ 2147483646 w 5226"/>
              <a:gd name="T65" fmla="*/ 2147483646 h 3299"/>
              <a:gd name="T66" fmla="*/ 2147483646 w 5226"/>
              <a:gd name="T67" fmla="*/ 2147483646 h 3299"/>
              <a:gd name="T68" fmla="*/ 2147483646 w 5226"/>
              <a:gd name="T69" fmla="*/ 2147483646 h 3299"/>
              <a:gd name="T70" fmla="*/ 2147483646 w 5226"/>
              <a:gd name="T71" fmla="*/ 2147483646 h 3299"/>
              <a:gd name="T72" fmla="*/ 2147483646 w 5226"/>
              <a:gd name="T73" fmla="*/ 2147483646 h 3299"/>
              <a:gd name="T74" fmla="*/ 2147483646 w 5226"/>
              <a:gd name="T75" fmla="*/ 2147483646 h 3299"/>
              <a:gd name="T76" fmla="*/ 2147483646 w 5226"/>
              <a:gd name="T77" fmla="*/ 2147483646 h 3299"/>
              <a:gd name="T78" fmla="*/ 2147483646 w 5226"/>
              <a:gd name="T79" fmla="*/ 2147483646 h 3299"/>
              <a:gd name="T80" fmla="*/ 2147483646 w 5226"/>
              <a:gd name="T81" fmla="*/ 2147483646 h 3299"/>
              <a:gd name="T82" fmla="*/ 2147483646 w 5226"/>
              <a:gd name="T83" fmla="*/ 2147483646 h 3299"/>
              <a:gd name="T84" fmla="*/ 2147483646 w 5226"/>
              <a:gd name="T85" fmla="*/ 2147483646 h 3299"/>
              <a:gd name="T86" fmla="*/ 2147483646 w 5226"/>
              <a:gd name="T87" fmla="*/ 2147483646 h 3299"/>
              <a:gd name="T88" fmla="*/ 2147483646 w 5226"/>
              <a:gd name="T89" fmla="*/ 2147483646 h 3299"/>
              <a:gd name="T90" fmla="*/ 2147483646 w 5226"/>
              <a:gd name="T91" fmla="*/ 2147483646 h 3299"/>
              <a:gd name="T92" fmla="*/ 2147483646 w 5226"/>
              <a:gd name="T93" fmla="*/ 2147483646 h 3299"/>
              <a:gd name="T94" fmla="*/ 2147483646 w 5226"/>
              <a:gd name="T95" fmla="*/ 2147483646 h 3299"/>
              <a:gd name="T96" fmla="*/ 2147483646 w 5226"/>
              <a:gd name="T97" fmla="*/ 2147483646 h 3299"/>
              <a:gd name="T98" fmla="*/ 2147483646 w 5226"/>
              <a:gd name="T99" fmla="*/ 2147483646 h 3299"/>
              <a:gd name="T100" fmla="*/ 2147483646 w 5226"/>
              <a:gd name="T101" fmla="*/ 2147483646 h 3299"/>
              <a:gd name="T102" fmla="*/ 2147483646 w 5226"/>
              <a:gd name="T103" fmla="*/ 2147483646 h 3299"/>
              <a:gd name="T104" fmla="*/ 2147483646 w 5226"/>
              <a:gd name="T105" fmla="*/ 2147483646 h 3299"/>
              <a:gd name="T106" fmla="*/ 2147483646 w 5226"/>
              <a:gd name="T107" fmla="*/ 2147483646 h 3299"/>
              <a:gd name="T108" fmla="*/ 2147483646 w 5226"/>
              <a:gd name="T109" fmla="*/ 2147483646 h 329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226"/>
              <a:gd name="T166" fmla="*/ 0 h 3299"/>
              <a:gd name="T167" fmla="*/ 5226 w 5226"/>
              <a:gd name="T168" fmla="*/ 3299 h 329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226" h="3299">
                <a:moveTo>
                  <a:pt x="70" y="1494"/>
                </a:moveTo>
                <a:lnTo>
                  <a:pt x="98" y="1491"/>
                </a:lnTo>
                <a:lnTo>
                  <a:pt x="129" y="1491"/>
                </a:lnTo>
                <a:lnTo>
                  <a:pt x="185" y="1497"/>
                </a:lnTo>
                <a:lnTo>
                  <a:pt x="225" y="1488"/>
                </a:lnTo>
                <a:lnTo>
                  <a:pt x="243" y="1437"/>
                </a:lnTo>
                <a:lnTo>
                  <a:pt x="333" y="1417"/>
                </a:lnTo>
                <a:lnTo>
                  <a:pt x="370" y="1400"/>
                </a:lnTo>
                <a:lnTo>
                  <a:pt x="387" y="1368"/>
                </a:lnTo>
                <a:lnTo>
                  <a:pt x="427" y="1342"/>
                </a:lnTo>
                <a:lnTo>
                  <a:pt x="484" y="1284"/>
                </a:lnTo>
                <a:lnTo>
                  <a:pt x="499" y="1189"/>
                </a:lnTo>
                <a:lnTo>
                  <a:pt x="425" y="1118"/>
                </a:lnTo>
                <a:lnTo>
                  <a:pt x="373" y="1050"/>
                </a:lnTo>
                <a:lnTo>
                  <a:pt x="400" y="1018"/>
                </a:lnTo>
                <a:lnTo>
                  <a:pt x="448" y="1000"/>
                </a:lnTo>
                <a:lnTo>
                  <a:pt x="563" y="979"/>
                </a:lnTo>
                <a:lnTo>
                  <a:pt x="542" y="901"/>
                </a:lnTo>
                <a:lnTo>
                  <a:pt x="543" y="858"/>
                </a:lnTo>
                <a:lnTo>
                  <a:pt x="563" y="811"/>
                </a:lnTo>
                <a:lnTo>
                  <a:pt x="606" y="810"/>
                </a:lnTo>
                <a:lnTo>
                  <a:pt x="643" y="817"/>
                </a:lnTo>
                <a:lnTo>
                  <a:pt x="680" y="827"/>
                </a:lnTo>
                <a:lnTo>
                  <a:pt x="722" y="827"/>
                </a:lnTo>
                <a:lnTo>
                  <a:pt x="750" y="808"/>
                </a:lnTo>
                <a:lnTo>
                  <a:pt x="757" y="786"/>
                </a:lnTo>
                <a:lnTo>
                  <a:pt x="735" y="733"/>
                </a:lnTo>
                <a:lnTo>
                  <a:pt x="722" y="686"/>
                </a:lnTo>
                <a:lnTo>
                  <a:pt x="784" y="659"/>
                </a:lnTo>
                <a:lnTo>
                  <a:pt x="786" y="635"/>
                </a:lnTo>
                <a:lnTo>
                  <a:pt x="784" y="604"/>
                </a:lnTo>
                <a:lnTo>
                  <a:pt x="865" y="604"/>
                </a:lnTo>
                <a:lnTo>
                  <a:pt x="993" y="668"/>
                </a:lnTo>
                <a:lnTo>
                  <a:pt x="1168" y="713"/>
                </a:lnTo>
                <a:lnTo>
                  <a:pt x="1264" y="793"/>
                </a:lnTo>
                <a:lnTo>
                  <a:pt x="1306" y="832"/>
                </a:lnTo>
                <a:lnTo>
                  <a:pt x="1327" y="893"/>
                </a:lnTo>
                <a:lnTo>
                  <a:pt x="1347" y="928"/>
                </a:lnTo>
                <a:lnTo>
                  <a:pt x="1381" y="947"/>
                </a:lnTo>
                <a:lnTo>
                  <a:pt x="1468" y="963"/>
                </a:lnTo>
                <a:lnTo>
                  <a:pt x="1533" y="956"/>
                </a:lnTo>
                <a:lnTo>
                  <a:pt x="1564" y="956"/>
                </a:lnTo>
                <a:lnTo>
                  <a:pt x="1598" y="957"/>
                </a:lnTo>
                <a:lnTo>
                  <a:pt x="1722" y="984"/>
                </a:lnTo>
                <a:lnTo>
                  <a:pt x="1832" y="1038"/>
                </a:lnTo>
                <a:lnTo>
                  <a:pt x="1927" y="1116"/>
                </a:lnTo>
                <a:lnTo>
                  <a:pt x="1954" y="1114"/>
                </a:lnTo>
                <a:lnTo>
                  <a:pt x="1970" y="1125"/>
                </a:lnTo>
                <a:lnTo>
                  <a:pt x="1991" y="1158"/>
                </a:lnTo>
                <a:lnTo>
                  <a:pt x="2069" y="1163"/>
                </a:lnTo>
                <a:lnTo>
                  <a:pt x="2108" y="1163"/>
                </a:lnTo>
                <a:lnTo>
                  <a:pt x="2147" y="1162"/>
                </a:lnTo>
                <a:lnTo>
                  <a:pt x="2302" y="1148"/>
                </a:lnTo>
                <a:lnTo>
                  <a:pt x="2375" y="1145"/>
                </a:lnTo>
                <a:lnTo>
                  <a:pt x="2412" y="1145"/>
                </a:lnTo>
                <a:lnTo>
                  <a:pt x="2447" y="1148"/>
                </a:lnTo>
                <a:lnTo>
                  <a:pt x="2580" y="1200"/>
                </a:lnTo>
                <a:lnTo>
                  <a:pt x="2647" y="1200"/>
                </a:lnTo>
                <a:lnTo>
                  <a:pt x="2705" y="1199"/>
                </a:lnTo>
                <a:lnTo>
                  <a:pt x="2730" y="1199"/>
                </a:lnTo>
                <a:lnTo>
                  <a:pt x="2760" y="1200"/>
                </a:lnTo>
                <a:lnTo>
                  <a:pt x="2820" y="1213"/>
                </a:lnTo>
                <a:lnTo>
                  <a:pt x="2837" y="1227"/>
                </a:lnTo>
                <a:lnTo>
                  <a:pt x="2893" y="1180"/>
                </a:lnTo>
                <a:lnTo>
                  <a:pt x="2961" y="1153"/>
                </a:lnTo>
                <a:lnTo>
                  <a:pt x="3113" y="1133"/>
                </a:lnTo>
                <a:lnTo>
                  <a:pt x="3255" y="1102"/>
                </a:lnTo>
                <a:lnTo>
                  <a:pt x="3309" y="1061"/>
                </a:lnTo>
                <a:lnTo>
                  <a:pt x="3349" y="991"/>
                </a:lnTo>
                <a:lnTo>
                  <a:pt x="3326" y="959"/>
                </a:lnTo>
                <a:lnTo>
                  <a:pt x="3289" y="929"/>
                </a:lnTo>
                <a:lnTo>
                  <a:pt x="3261" y="898"/>
                </a:lnTo>
                <a:lnTo>
                  <a:pt x="3257" y="878"/>
                </a:lnTo>
                <a:lnTo>
                  <a:pt x="3265" y="854"/>
                </a:lnTo>
                <a:lnTo>
                  <a:pt x="3296" y="851"/>
                </a:lnTo>
                <a:lnTo>
                  <a:pt x="3335" y="851"/>
                </a:lnTo>
                <a:lnTo>
                  <a:pt x="3412" y="855"/>
                </a:lnTo>
                <a:lnTo>
                  <a:pt x="3474" y="845"/>
                </a:lnTo>
                <a:lnTo>
                  <a:pt x="3504" y="797"/>
                </a:lnTo>
                <a:lnTo>
                  <a:pt x="3535" y="796"/>
                </a:lnTo>
                <a:lnTo>
                  <a:pt x="3568" y="797"/>
                </a:lnTo>
                <a:lnTo>
                  <a:pt x="3615" y="769"/>
                </a:lnTo>
                <a:lnTo>
                  <a:pt x="3606" y="737"/>
                </a:lnTo>
                <a:lnTo>
                  <a:pt x="3609" y="717"/>
                </a:lnTo>
                <a:lnTo>
                  <a:pt x="3641" y="698"/>
                </a:lnTo>
                <a:lnTo>
                  <a:pt x="3689" y="686"/>
                </a:lnTo>
                <a:lnTo>
                  <a:pt x="3729" y="659"/>
                </a:lnTo>
                <a:lnTo>
                  <a:pt x="3750" y="662"/>
                </a:lnTo>
                <a:lnTo>
                  <a:pt x="3766" y="661"/>
                </a:lnTo>
                <a:lnTo>
                  <a:pt x="3787" y="644"/>
                </a:lnTo>
                <a:lnTo>
                  <a:pt x="3804" y="622"/>
                </a:lnTo>
                <a:lnTo>
                  <a:pt x="3837" y="614"/>
                </a:lnTo>
                <a:lnTo>
                  <a:pt x="3744" y="567"/>
                </a:lnTo>
                <a:lnTo>
                  <a:pt x="3646" y="530"/>
                </a:lnTo>
                <a:lnTo>
                  <a:pt x="3624" y="550"/>
                </a:lnTo>
                <a:lnTo>
                  <a:pt x="3615" y="573"/>
                </a:lnTo>
                <a:lnTo>
                  <a:pt x="3571" y="560"/>
                </a:lnTo>
                <a:lnTo>
                  <a:pt x="3524" y="564"/>
                </a:lnTo>
                <a:lnTo>
                  <a:pt x="3477" y="573"/>
                </a:lnTo>
                <a:lnTo>
                  <a:pt x="3451" y="574"/>
                </a:lnTo>
                <a:lnTo>
                  <a:pt x="3424" y="573"/>
                </a:lnTo>
                <a:lnTo>
                  <a:pt x="3399" y="479"/>
                </a:lnTo>
                <a:lnTo>
                  <a:pt x="3390" y="432"/>
                </a:lnTo>
                <a:lnTo>
                  <a:pt x="3389" y="406"/>
                </a:lnTo>
                <a:lnTo>
                  <a:pt x="3393" y="378"/>
                </a:lnTo>
                <a:lnTo>
                  <a:pt x="3432" y="375"/>
                </a:lnTo>
                <a:lnTo>
                  <a:pt x="3469" y="387"/>
                </a:lnTo>
                <a:lnTo>
                  <a:pt x="3503" y="391"/>
                </a:lnTo>
                <a:lnTo>
                  <a:pt x="3535" y="362"/>
                </a:lnTo>
                <a:lnTo>
                  <a:pt x="3598" y="335"/>
                </a:lnTo>
                <a:lnTo>
                  <a:pt x="3562" y="309"/>
                </a:lnTo>
                <a:lnTo>
                  <a:pt x="3551" y="273"/>
                </a:lnTo>
                <a:lnTo>
                  <a:pt x="3552" y="235"/>
                </a:lnTo>
                <a:lnTo>
                  <a:pt x="3562" y="193"/>
                </a:lnTo>
                <a:lnTo>
                  <a:pt x="3567" y="157"/>
                </a:lnTo>
                <a:lnTo>
                  <a:pt x="3561" y="125"/>
                </a:lnTo>
                <a:lnTo>
                  <a:pt x="3531" y="105"/>
                </a:lnTo>
                <a:lnTo>
                  <a:pt x="3507" y="100"/>
                </a:lnTo>
                <a:lnTo>
                  <a:pt x="3470" y="97"/>
                </a:lnTo>
                <a:lnTo>
                  <a:pt x="3466" y="59"/>
                </a:lnTo>
                <a:lnTo>
                  <a:pt x="3490" y="33"/>
                </a:lnTo>
                <a:lnTo>
                  <a:pt x="3565" y="2"/>
                </a:lnTo>
                <a:lnTo>
                  <a:pt x="3612" y="0"/>
                </a:lnTo>
                <a:lnTo>
                  <a:pt x="3660" y="0"/>
                </a:lnTo>
                <a:lnTo>
                  <a:pt x="3761" y="7"/>
                </a:lnTo>
                <a:lnTo>
                  <a:pt x="3963" y="30"/>
                </a:lnTo>
                <a:lnTo>
                  <a:pt x="3972" y="53"/>
                </a:lnTo>
                <a:lnTo>
                  <a:pt x="3998" y="71"/>
                </a:lnTo>
                <a:lnTo>
                  <a:pt x="4032" y="76"/>
                </a:lnTo>
                <a:lnTo>
                  <a:pt x="4060" y="88"/>
                </a:lnTo>
                <a:lnTo>
                  <a:pt x="4107" y="127"/>
                </a:lnTo>
                <a:lnTo>
                  <a:pt x="4155" y="164"/>
                </a:lnTo>
                <a:lnTo>
                  <a:pt x="4222" y="182"/>
                </a:lnTo>
                <a:lnTo>
                  <a:pt x="4309" y="273"/>
                </a:lnTo>
                <a:lnTo>
                  <a:pt x="4354" y="313"/>
                </a:lnTo>
                <a:lnTo>
                  <a:pt x="4426" y="334"/>
                </a:lnTo>
                <a:lnTo>
                  <a:pt x="4481" y="328"/>
                </a:lnTo>
                <a:lnTo>
                  <a:pt x="4539" y="338"/>
                </a:lnTo>
                <a:lnTo>
                  <a:pt x="4647" y="378"/>
                </a:lnTo>
                <a:lnTo>
                  <a:pt x="4674" y="375"/>
                </a:lnTo>
                <a:lnTo>
                  <a:pt x="4699" y="378"/>
                </a:lnTo>
                <a:lnTo>
                  <a:pt x="4740" y="394"/>
                </a:lnTo>
                <a:lnTo>
                  <a:pt x="4802" y="452"/>
                </a:lnTo>
                <a:lnTo>
                  <a:pt x="4868" y="497"/>
                </a:lnTo>
                <a:lnTo>
                  <a:pt x="4912" y="499"/>
                </a:lnTo>
                <a:lnTo>
                  <a:pt x="4967" y="475"/>
                </a:lnTo>
                <a:lnTo>
                  <a:pt x="4979" y="450"/>
                </a:lnTo>
                <a:lnTo>
                  <a:pt x="5010" y="438"/>
                </a:lnTo>
                <a:lnTo>
                  <a:pt x="5043" y="426"/>
                </a:lnTo>
                <a:lnTo>
                  <a:pt x="5063" y="404"/>
                </a:lnTo>
                <a:lnTo>
                  <a:pt x="5127" y="404"/>
                </a:lnTo>
                <a:lnTo>
                  <a:pt x="5125" y="428"/>
                </a:lnTo>
                <a:lnTo>
                  <a:pt x="5144" y="441"/>
                </a:lnTo>
                <a:lnTo>
                  <a:pt x="5165" y="450"/>
                </a:lnTo>
                <a:lnTo>
                  <a:pt x="5175" y="472"/>
                </a:lnTo>
                <a:lnTo>
                  <a:pt x="5174" y="507"/>
                </a:lnTo>
                <a:lnTo>
                  <a:pt x="5179" y="541"/>
                </a:lnTo>
                <a:lnTo>
                  <a:pt x="5196" y="607"/>
                </a:lnTo>
                <a:lnTo>
                  <a:pt x="5226" y="740"/>
                </a:lnTo>
                <a:lnTo>
                  <a:pt x="5202" y="742"/>
                </a:lnTo>
                <a:lnTo>
                  <a:pt x="5176" y="740"/>
                </a:lnTo>
                <a:lnTo>
                  <a:pt x="5131" y="732"/>
                </a:lnTo>
                <a:lnTo>
                  <a:pt x="5093" y="734"/>
                </a:lnTo>
                <a:lnTo>
                  <a:pt x="5065" y="767"/>
                </a:lnTo>
                <a:lnTo>
                  <a:pt x="5152" y="857"/>
                </a:lnTo>
                <a:lnTo>
                  <a:pt x="5176" y="901"/>
                </a:lnTo>
                <a:lnTo>
                  <a:pt x="5176" y="928"/>
                </a:lnTo>
                <a:lnTo>
                  <a:pt x="5159" y="959"/>
                </a:lnTo>
                <a:lnTo>
                  <a:pt x="5122" y="952"/>
                </a:lnTo>
                <a:lnTo>
                  <a:pt x="5102" y="945"/>
                </a:lnTo>
                <a:lnTo>
                  <a:pt x="5080" y="959"/>
                </a:lnTo>
                <a:lnTo>
                  <a:pt x="5095" y="1003"/>
                </a:lnTo>
                <a:lnTo>
                  <a:pt x="5065" y="1037"/>
                </a:lnTo>
                <a:lnTo>
                  <a:pt x="5029" y="1068"/>
                </a:lnTo>
                <a:lnTo>
                  <a:pt x="5019" y="1088"/>
                </a:lnTo>
                <a:lnTo>
                  <a:pt x="5017" y="1114"/>
                </a:lnTo>
                <a:lnTo>
                  <a:pt x="4983" y="1114"/>
                </a:lnTo>
                <a:lnTo>
                  <a:pt x="4949" y="1111"/>
                </a:lnTo>
                <a:lnTo>
                  <a:pt x="4891" y="1087"/>
                </a:lnTo>
                <a:lnTo>
                  <a:pt x="4891" y="1118"/>
                </a:lnTo>
                <a:lnTo>
                  <a:pt x="4883" y="1146"/>
                </a:lnTo>
                <a:lnTo>
                  <a:pt x="4851" y="1193"/>
                </a:lnTo>
                <a:lnTo>
                  <a:pt x="4763" y="1280"/>
                </a:lnTo>
                <a:lnTo>
                  <a:pt x="4653" y="1315"/>
                </a:lnTo>
                <a:lnTo>
                  <a:pt x="4600" y="1352"/>
                </a:lnTo>
                <a:lnTo>
                  <a:pt x="4571" y="1406"/>
                </a:lnTo>
                <a:lnTo>
                  <a:pt x="4541" y="1406"/>
                </a:lnTo>
                <a:lnTo>
                  <a:pt x="4542" y="1371"/>
                </a:lnTo>
                <a:lnTo>
                  <a:pt x="4522" y="1339"/>
                </a:lnTo>
                <a:lnTo>
                  <a:pt x="4490" y="1339"/>
                </a:lnTo>
                <a:lnTo>
                  <a:pt x="4514" y="1257"/>
                </a:lnTo>
                <a:lnTo>
                  <a:pt x="4508" y="1223"/>
                </a:lnTo>
                <a:lnTo>
                  <a:pt x="4460" y="1199"/>
                </a:lnTo>
                <a:lnTo>
                  <a:pt x="4410" y="1219"/>
                </a:lnTo>
                <a:lnTo>
                  <a:pt x="4380" y="1253"/>
                </a:lnTo>
                <a:lnTo>
                  <a:pt x="4380" y="1294"/>
                </a:lnTo>
                <a:lnTo>
                  <a:pt x="4332" y="1318"/>
                </a:lnTo>
                <a:lnTo>
                  <a:pt x="4302" y="1359"/>
                </a:lnTo>
                <a:lnTo>
                  <a:pt x="4269" y="1388"/>
                </a:lnTo>
                <a:lnTo>
                  <a:pt x="4244" y="1389"/>
                </a:lnTo>
                <a:lnTo>
                  <a:pt x="4205" y="1379"/>
                </a:lnTo>
                <a:lnTo>
                  <a:pt x="4189" y="1402"/>
                </a:lnTo>
                <a:lnTo>
                  <a:pt x="4189" y="1432"/>
                </a:lnTo>
                <a:lnTo>
                  <a:pt x="4275" y="1481"/>
                </a:lnTo>
                <a:lnTo>
                  <a:pt x="4323" y="1491"/>
                </a:lnTo>
                <a:lnTo>
                  <a:pt x="4352" y="1494"/>
                </a:lnTo>
                <a:lnTo>
                  <a:pt x="4380" y="1491"/>
                </a:lnTo>
                <a:lnTo>
                  <a:pt x="4377" y="1515"/>
                </a:lnTo>
                <a:lnTo>
                  <a:pt x="4389" y="1537"/>
                </a:lnTo>
                <a:lnTo>
                  <a:pt x="4428" y="1574"/>
                </a:lnTo>
                <a:lnTo>
                  <a:pt x="4457" y="1572"/>
                </a:lnTo>
                <a:lnTo>
                  <a:pt x="4478" y="1554"/>
                </a:lnTo>
                <a:lnTo>
                  <a:pt x="4508" y="1503"/>
                </a:lnTo>
                <a:lnTo>
                  <a:pt x="4581" y="1518"/>
                </a:lnTo>
                <a:lnTo>
                  <a:pt x="4625" y="1517"/>
                </a:lnTo>
                <a:lnTo>
                  <a:pt x="4670" y="1514"/>
                </a:lnTo>
                <a:lnTo>
                  <a:pt x="4709" y="1515"/>
                </a:lnTo>
                <a:lnTo>
                  <a:pt x="4741" y="1524"/>
                </a:lnTo>
                <a:lnTo>
                  <a:pt x="4758" y="1545"/>
                </a:lnTo>
                <a:lnTo>
                  <a:pt x="4763" y="1585"/>
                </a:lnTo>
                <a:lnTo>
                  <a:pt x="4727" y="1584"/>
                </a:lnTo>
                <a:lnTo>
                  <a:pt x="4699" y="1591"/>
                </a:lnTo>
                <a:lnTo>
                  <a:pt x="4653" y="1623"/>
                </a:lnTo>
                <a:lnTo>
                  <a:pt x="4571" y="1697"/>
                </a:lnTo>
                <a:lnTo>
                  <a:pt x="4575" y="1735"/>
                </a:lnTo>
                <a:lnTo>
                  <a:pt x="4566" y="1768"/>
                </a:lnTo>
                <a:lnTo>
                  <a:pt x="4568" y="1798"/>
                </a:lnTo>
                <a:lnTo>
                  <a:pt x="4605" y="1825"/>
                </a:lnTo>
                <a:lnTo>
                  <a:pt x="4711" y="1863"/>
                </a:lnTo>
                <a:lnTo>
                  <a:pt x="4780" y="1936"/>
                </a:lnTo>
                <a:lnTo>
                  <a:pt x="4849" y="2011"/>
                </a:lnTo>
                <a:lnTo>
                  <a:pt x="4956" y="2059"/>
                </a:lnTo>
                <a:lnTo>
                  <a:pt x="4956" y="2088"/>
                </a:lnTo>
                <a:lnTo>
                  <a:pt x="4928" y="2088"/>
                </a:lnTo>
                <a:lnTo>
                  <a:pt x="4896" y="2088"/>
                </a:lnTo>
                <a:lnTo>
                  <a:pt x="4869" y="2090"/>
                </a:lnTo>
                <a:lnTo>
                  <a:pt x="4844" y="2103"/>
                </a:lnTo>
                <a:lnTo>
                  <a:pt x="4926" y="2122"/>
                </a:lnTo>
                <a:lnTo>
                  <a:pt x="5003" y="2159"/>
                </a:lnTo>
                <a:lnTo>
                  <a:pt x="5004" y="2193"/>
                </a:lnTo>
                <a:lnTo>
                  <a:pt x="4977" y="2208"/>
                </a:lnTo>
                <a:lnTo>
                  <a:pt x="4905" y="2242"/>
                </a:lnTo>
                <a:lnTo>
                  <a:pt x="4928" y="2255"/>
                </a:lnTo>
                <a:lnTo>
                  <a:pt x="4952" y="2251"/>
                </a:lnTo>
                <a:lnTo>
                  <a:pt x="4974" y="2242"/>
                </a:lnTo>
                <a:lnTo>
                  <a:pt x="5003" y="2242"/>
                </a:lnTo>
                <a:lnTo>
                  <a:pt x="5044" y="2281"/>
                </a:lnTo>
                <a:lnTo>
                  <a:pt x="5063" y="2330"/>
                </a:lnTo>
                <a:lnTo>
                  <a:pt x="5065" y="2386"/>
                </a:lnTo>
                <a:lnTo>
                  <a:pt x="5065" y="2414"/>
                </a:lnTo>
                <a:lnTo>
                  <a:pt x="5065" y="2445"/>
                </a:lnTo>
                <a:lnTo>
                  <a:pt x="5027" y="2484"/>
                </a:lnTo>
                <a:lnTo>
                  <a:pt x="5011" y="2533"/>
                </a:lnTo>
                <a:lnTo>
                  <a:pt x="4997" y="2580"/>
                </a:lnTo>
                <a:lnTo>
                  <a:pt x="4956" y="2613"/>
                </a:lnTo>
                <a:lnTo>
                  <a:pt x="4973" y="2697"/>
                </a:lnTo>
                <a:lnTo>
                  <a:pt x="4970" y="2741"/>
                </a:lnTo>
                <a:lnTo>
                  <a:pt x="4956" y="2782"/>
                </a:lnTo>
                <a:lnTo>
                  <a:pt x="4922" y="2796"/>
                </a:lnTo>
                <a:lnTo>
                  <a:pt x="4922" y="2824"/>
                </a:lnTo>
                <a:lnTo>
                  <a:pt x="4743" y="2976"/>
                </a:lnTo>
                <a:lnTo>
                  <a:pt x="4637" y="3032"/>
                </a:lnTo>
                <a:lnTo>
                  <a:pt x="4509" y="3059"/>
                </a:lnTo>
                <a:lnTo>
                  <a:pt x="4492" y="3030"/>
                </a:lnTo>
                <a:lnTo>
                  <a:pt x="4463" y="3005"/>
                </a:lnTo>
                <a:lnTo>
                  <a:pt x="4428" y="3030"/>
                </a:lnTo>
                <a:lnTo>
                  <a:pt x="4457" y="3056"/>
                </a:lnTo>
                <a:lnTo>
                  <a:pt x="4463" y="3087"/>
                </a:lnTo>
                <a:lnTo>
                  <a:pt x="4346" y="3135"/>
                </a:lnTo>
                <a:lnTo>
                  <a:pt x="4293" y="3167"/>
                </a:lnTo>
                <a:lnTo>
                  <a:pt x="4225" y="3185"/>
                </a:lnTo>
                <a:lnTo>
                  <a:pt x="4195" y="3206"/>
                </a:lnTo>
                <a:lnTo>
                  <a:pt x="4195" y="3233"/>
                </a:lnTo>
                <a:lnTo>
                  <a:pt x="4199" y="3265"/>
                </a:lnTo>
                <a:lnTo>
                  <a:pt x="4175" y="3299"/>
                </a:lnTo>
                <a:lnTo>
                  <a:pt x="4120" y="3238"/>
                </a:lnTo>
                <a:lnTo>
                  <a:pt x="4094" y="3171"/>
                </a:lnTo>
                <a:lnTo>
                  <a:pt x="4056" y="3182"/>
                </a:lnTo>
                <a:lnTo>
                  <a:pt x="4019" y="3172"/>
                </a:lnTo>
                <a:lnTo>
                  <a:pt x="3980" y="3165"/>
                </a:lnTo>
                <a:lnTo>
                  <a:pt x="3936" y="3185"/>
                </a:lnTo>
                <a:lnTo>
                  <a:pt x="3922" y="3185"/>
                </a:lnTo>
                <a:lnTo>
                  <a:pt x="3936" y="3185"/>
                </a:lnTo>
                <a:lnTo>
                  <a:pt x="3898" y="3191"/>
                </a:lnTo>
                <a:lnTo>
                  <a:pt x="3862" y="3191"/>
                </a:lnTo>
                <a:lnTo>
                  <a:pt x="3811" y="3171"/>
                </a:lnTo>
                <a:lnTo>
                  <a:pt x="3783" y="3140"/>
                </a:lnTo>
                <a:lnTo>
                  <a:pt x="3779" y="3096"/>
                </a:lnTo>
                <a:lnTo>
                  <a:pt x="3767" y="3059"/>
                </a:lnTo>
                <a:lnTo>
                  <a:pt x="3749" y="3047"/>
                </a:lnTo>
                <a:lnTo>
                  <a:pt x="3716" y="3046"/>
                </a:lnTo>
                <a:lnTo>
                  <a:pt x="3665" y="3047"/>
                </a:lnTo>
                <a:lnTo>
                  <a:pt x="3641" y="3046"/>
                </a:lnTo>
                <a:lnTo>
                  <a:pt x="3621" y="3032"/>
                </a:lnTo>
                <a:lnTo>
                  <a:pt x="3599" y="3064"/>
                </a:lnTo>
                <a:lnTo>
                  <a:pt x="3567" y="3081"/>
                </a:lnTo>
                <a:lnTo>
                  <a:pt x="3505" y="3117"/>
                </a:lnTo>
                <a:lnTo>
                  <a:pt x="3474" y="3113"/>
                </a:lnTo>
                <a:lnTo>
                  <a:pt x="3443" y="3087"/>
                </a:lnTo>
                <a:lnTo>
                  <a:pt x="3414" y="3116"/>
                </a:lnTo>
                <a:lnTo>
                  <a:pt x="3335" y="3133"/>
                </a:lnTo>
                <a:lnTo>
                  <a:pt x="3268" y="3145"/>
                </a:lnTo>
                <a:lnTo>
                  <a:pt x="3306" y="3198"/>
                </a:lnTo>
                <a:lnTo>
                  <a:pt x="3335" y="3256"/>
                </a:lnTo>
                <a:lnTo>
                  <a:pt x="3295" y="3269"/>
                </a:lnTo>
                <a:lnTo>
                  <a:pt x="3238" y="3243"/>
                </a:lnTo>
                <a:lnTo>
                  <a:pt x="3190" y="3246"/>
                </a:lnTo>
                <a:lnTo>
                  <a:pt x="3141" y="3243"/>
                </a:lnTo>
                <a:lnTo>
                  <a:pt x="3141" y="3214"/>
                </a:lnTo>
                <a:lnTo>
                  <a:pt x="3127" y="3196"/>
                </a:lnTo>
                <a:lnTo>
                  <a:pt x="3079" y="3179"/>
                </a:lnTo>
                <a:lnTo>
                  <a:pt x="3038" y="3161"/>
                </a:lnTo>
                <a:lnTo>
                  <a:pt x="3035" y="3138"/>
                </a:lnTo>
                <a:lnTo>
                  <a:pt x="3048" y="3101"/>
                </a:lnTo>
                <a:lnTo>
                  <a:pt x="2994" y="3074"/>
                </a:lnTo>
                <a:lnTo>
                  <a:pt x="2962" y="3026"/>
                </a:lnTo>
                <a:lnTo>
                  <a:pt x="2927" y="2989"/>
                </a:lnTo>
                <a:lnTo>
                  <a:pt x="2898" y="2984"/>
                </a:lnTo>
                <a:lnTo>
                  <a:pt x="2856" y="2993"/>
                </a:lnTo>
                <a:lnTo>
                  <a:pt x="2826" y="2964"/>
                </a:lnTo>
                <a:lnTo>
                  <a:pt x="2830" y="2931"/>
                </a:lnTo>
                <a:lnTo>
                  <a:pt x="2844" y="2894"/>
                </a:lnTo>
                <a:lnTo>
                  <a:pt x="2839" y="2854"/>
                </a:lnTo>
                <a:lnTo>
                  <a:pt x="2881" y="2819"/>
                </a:lnTo>
                <a:lnTo>
                  <a:pt x="2885" y="2795"/>
                </a:lnTo>
                <a:lnTo>
                  <a:pt x="2883" y="2766"/>
                </a:lnTo>
                <a:lnTo>
                  <a:pt x="2853" y="2658"/>
                </a:lnTo>
                <a:lnTo>
                  <a:pt x="2772" y="2597"/>
                </a:lnTo>
                <a:lnTo>
                  <a:pt x="2735" y="2570"/>
                </a:lnTo>
                <a:lnTo>
                  <a:pt x="2696" y="2573"/>
                </a:lnTo>
                <a:lnTo>
                  <a:pt x="2658" y="2576"/>
                </a:lnTo>
                <a:lnTo>
                  <a:pt x="2622" y="2570"/>
                </a:lnTo>
                <a:lnTo>
                  <a:pt x="2600" y="2536"/>
                </a:lnTo>
                <a:lnTo>
                  <a:pt x="2520" y="2462"/>
                </a:lnTo>
                <a:lnTo>
                  <a:pt x="2473" y="2502"/>
                </a:lnTo>
                <a:lnTo>
                  <a:pt x="2445" y="2505"/>
                </a:lnTo>
                <a:lnTo>
                  <a:pt x="2416" y="2504"/>
                </a:lnTo>
                <a:lnTo>
                  <a:pt x="2389" y="2502"/>
                </a:lnTo>
                <a:lnTo>
                  <a:pt x="2364" y="2508"/>
                </a:lnTo>
                <a:lnTo>
                  <a:pt x="2327" y="2563"/>
                </a:lnTo>
                <a:lnTo>
                  <a:pt x="2278" y="2586"/>
                </a:lnTo>
                <a:lnTo>
                  <a:pt x="2244" y="2629"/>
                </a:lnTo>
                <a:lnTo>
                  <a:pt x="2210" y="2661"/>
                </a:lnTo>
                <a:lnTo>
                  <a:pt x="2187" y="2665"/>
                </a:lnTo>
                <a:lnTo>
                  <a:pt x="2155" y="2660"/>
                </a:lnTo>
                <a:lnTo>
                  <a:pt x="2056" y="2651"/>
                </a:lnTo>
                <a:lnTo>
                  <a:pt x="1995" y="2631"/>
                </a:lnTo>
                <a:lnTo>
                  <a:pt x="1975" y="2616"/>
                </a:lnTo>
                <a:lnTo>
                  <a:pt x="1927" y="2650"/>
                </a:lnTo>
                <a:lnTo>
                  <a:pt x="1884" y="2701"/>
                </a:lnTo>
                <a:lnTo>
                  <a:pt x="1785" y="2660"/>
                </a:lnTo>
                <a:lnTo>
                  <a:pt x="1472" y="2646"/>
                </a:lnTo>
                <a:lnTo>
                  <a:pt x="1472" y="2631"/>
                </a:lnTo>
                <a:lnTo>
                  <a:pt x="1294" y="2556"/>
                </a:lnTo>
                <a:lnTo>
                  <a:pt x="1203" y="2521"/>
                </a:lnTo>
                <a:lnTo>
                  <a:pt x="1118" y="2464"/>
                </a:lnTo>
                <a:lnTo>
                  <a:pt x="1101" y="2464"/>
                </a:lnTo>
                <a:lnTo>
                  <a:pt x="1075" y="2465"/>
                </a:lnTo>
                <a:lnTo>
                  <a:pt x="1025" y="2491"/>
                </a:lnTo>
                <a:lnTo>
                  <a:pt x="941" y="2434"/>
                </a:lnTo>
                <a:lnTo>
                  <a:pt x="848" y="2397"/>
                </a:lnTo>
                <a:lnTo>
                  <a:pt x="768" y="2360"/>
                </a:lnTo>
                <a:lnTo>
                  <a:pt x="724" y="2301"/>
                </a:lnTo>
                <a:lnTo>
                  <a:pt x="751" y="2284"/>
                </a:lnTo>
                <a:lnTo>
                  <a:pt x="785" y="2284"/>
                </a:lnTo>
                <a:lnTo>
                  <a:pt x="796" y="2257"/>
                </a:lnTo>
                <a:lnTo>
                  <a:pt x="796" y="2234"/>
                </a:lnTo>
                <a:lnTo>
                  <a:pt x="767" y="2201"/>
                </a:lnTo>
                <a:lnTo>
                  <a:pt x="727" y="2177"/>
                </a:lnTo>
                <a:lnTo>
                  <a:pt x="707" y="2146"/>
                </a:lnTo>
                <a:lnTo>
                  <a:pt x="767" y="2061"/>
                </a:lnTo>
                <a:lnTo>
                  <a:pt x="785" y="1978"/>
                </a:lnTo>
                <a:lnTo>
                  <a:pt x="694" y="1937"/>
                </a:lnTo>
                <a:lnTo>
                  <a:pt x="646" y="1926"/>
                </a:lnTo>
                <a:lnTo>
                  <a:pt x="620" y="1927"/>
                </a:lnTo>
                <a:lnTo>
                  <a:pt x="594" y="1940"/>
                </a:lnTo>
                <a:lnTo>
                  <a:pt x="546" y="1978"/>
                </a:lnTo>
                <a:lnTo>
                  <a:pt x="368" y="1923"/>
                </a:lnTo>
                <a:lnTo>
                  <a:pt x="196" y="1839"/>
                </a:lnTo>
                <a:lnTo>
                  <a:pt x="196" y="1801"/>
                </a:lnTo>
                <a:lnTo>
                  <a:pt x="164" y="1717"/>
                </a:lnTo>
                <a:lnTo>
                  <a:pt x="127" y="1689"/>
                </a:lnTo>
                <a:lnTo>
                  <a:pt x="102" y="1683"/>
                </a:lnTo>
                <a:lnTo>
                  <a:pt x="71" y="1689"/>
                </a:lnTo>
                <a:lnTo>
                  <a:pt x="31" y="1656"/>
                </a:lnTo>
                <a:lnTo>
                  <a:pt x="3" y="1619"/>
                </a:lnTo>
                <a:lnTo>
                  <a:pt x="0" y="1591"/>
                </a:lnTo>
                <a:lnTo>
                  <a:pt x="16" y="1559"/>
                </a:lnTo>
                <a:lnTo>
                  <a:pt x="70" y="1494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HK"/>
          </a:p>
        </p:txBody>
      </p:sp>
      <p:sp>
        <p:nvSpPr>
          <p:cNvPr id="9222" name="Rectangle 14">
            <a:extLst>
              <a:ext uri="{FF2B5EF4-FFF2-40B4-BE49-F238E27FC236}">
                <a16:creationId xmlns:a16="http://schemas.microsoft.com/office/drawing/2014/main" id="{C8C356FC-A008-4C03-B894-BD412DBAA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0013" y="4141788"/>
            <a:ext cx="854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5F5F5F"/>
                </a:solidFill>
                <a:latin typeface="Arial" panose="020B0604020202020204" pitchFamily="34" charset="0"/>
              </a:rPr>
              <a:t>Qingdao</a:t>
            </a:r>
            <a:endParaRPr lang="en-US" altLang="en-US" sz="1400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  <p:sp>
        <p:nvSpPr>
          <p:cNvPr id="9223" name="Rectangle 15">
            <a:extLst>
              <a:ext uri="{FF2B5EF4-FFF2-40B4-BE49-F238E27FC236}">
                <a16:creationId xmlns:a16="http://schemas.microsoft.com/office/drawing/2014/main" id="{DEBCAB60-FA52-4AF5-B761-812E117D8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0013" y="4765675"/>
            <a:ext cx="746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5F5F5F"/>
                </a:solidFill>
                <a:latin typeface="Arial" panose="020B0604020202020204" pitchFamily="34" charset="0"/>
              </a:rPr>
              <a:t>Ningbo</a:t>
            </a:r>
            <a:endParaRPr lang="en-US" altLang="en-US" sz="1400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  <p:sp>
        <p:nvSpPr>
          <p:cNvPr id="9224" name="Rectangle 16">
            <a:extLst>
              <a:ext uri="{FF2B5EF4-FFF2-40B4-BE49-F238E27FC236}">
                <a16:creationId xmlns:a16="http://schemas.microsoft.com/office/drawing/2014/main" id="{A1DD10B4-3BC9-411D-865D-43D626D6F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0013" y="4446588"/>
            <a:ext cx="933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5F5F5F"/>
                </a:solidFill>
                <a:latin typeface="Arial" panose="020B0604020202020204" pitchFamily="34" charset="0"/>
              </a:rPr>
              <a:t>Shanghai</a:t>
            </a:r>
            <a:endParaRPr lang="en-US" altLang="en-US" sz="1400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  <p:sp>
        <p:nvSpPr>
          <p:cNvPr id="9225" name="Rectangle 17">
            <a:extLst>
              <a:ext uri="{FF2B5EF4-FFF2-40B4-BE49-F238E27FC236}">
                <a16:creationId xmlns:a16="http://schemas.microsoft.com/office/drawing/2014/main" id="{BFE9E866-F7E5-4F97-8D4E-1819C16EE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0013" y="5084763"/>
            <a:ext cx="785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5F5F5F"/>
                </a:solidFill>
                <a:latin typeface="Arial" panose="020B0604020202020204" pitchFamily="34" charset="0"/>
              </a:rPr>
              <a:t>Xiamen</a:t>
            </a:r>
            <a:endParaRPr lang="en-US" altLang="en-US" sz="1400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  <p:sp>
        <p:nvSpPr>
          <p:cNvPr id="9226" name="Rectangle 19">
            <a:extLst>
              <a:ext uri="{FF2B5EF4-FFF2-40B4-BE49-F238E27FC236}">
                <a16:creationId xmlns:a16="http://schemas.microsoft.com/office/drawing/2014/main" id="{0295CBA0-2757-4B01-949D-09BFE015F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4613" y="5419725"/>
            <a:ext cx="982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5F5F5F"/>
                </a:solidFill>
                <a:latin typeface="Arial" panose="020B0604020202020204" pitchFamily="34" charset="0"/>
              </a:rPr>
              <a:t>Shenzhen</a:t>
            </a:r>
            <a:endParaRPr lang="en-US" altLang="en-US" sz="1400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  <p:sp>
        <p:nvSpPr>
          <p:cNvPr id="9227" name="Rectangle 20">
            <a:extLst>
              <a:ext uri="{FF2B5EF4-FFF2-40B4-BE49-F238E27FC236}">
                <a16:creationId xmlns:a16="http://schemas.microsoft.com/office/drawing/2014/main" id="{8655DFB5-D8BB-45C7-879C-A0733F745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3500" y="5737225"/>
            <a:ext cx="1071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5F5F5F"/>
                </a:solidFill>
                <a:latin typeface="Arial" panose="020B0604020202020204" pitchFamily="34" charset="0"/>
              </a:rPr>
              <a:t>Hong Kong</a:t>
            </a:r>
            <a:endParaRPr lang="en-US" altLang="en-US" sz="1400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  <p:pic>
        <p:nvPicPr>
          <p:cNvPr id="9228" name="IMG1" descr="image06c130">
            <a:extLst>
              <a:ext uri="{FF2B5EF4-FFF2-40B4-BE49-F238E27FC236}">
                <a16:creationId xmlns:a16="http://schemas.microsoft.com/office/drawing/2014/main" id="{C0BF96AA-AE10-4D88-90FF-15D33C7C1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5915025"/>
            <a:ext cx="935038" cy="1285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IMG1" descr="image06c130">
            <a:extLst>
              <a:ext uri="{FF2B5EF4-FFF2-40B4-BE49-F238E27FC236}">
                <a16:creationId xmlns:a16="http://schemas.microsoft.com/office/drawing/2014/main" id="{7B76C13C-50E9-449B-A88D-CC0CACCA7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4575175"/>
            <a:ext cx="935037" cy="130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IMG1" descr="image06c130">
            <a:extLst>
              <a:ext uri="{FF2B5EF4-FFF2-40B4-BE49-F238E27FC236}">
                <a16:creationId xmlns:a16="http://schemas.microsoft.com/office/drawing/2014/main" id="{809E3305-AE8D-42EC-8D32-22339F85C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5" y="4170363"/>
            <a:ext cx="935038" cy="1285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IMG1" descr="image06c130">
            <a:extLst>
              <a:ext uri="{FF2B5EF4-FFF2-40B4-BE49-F238E27FC236}">
                <a16:creationId xmlns:a16="http://schemas.microsoft.com/office/drawing/2014/main" id="{2C095C95-3682-4058-9005-EA4BC23AC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713" y="4862513"/>
            <a:ext cx="935037" cy="1285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IMG1" descr="image06c130">
            <a:extLst>
              <a:ext uri="{FF2B5EF4-FFF2-40B4-BE49-F238E27FC236}">
                <a16:creationId xmlns:a16="http://schemas.microsoft.com/office/drawing/2014/main" id="{022111E4-F36D-4329-8775-FC9459B8A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5562600"/>
            <a:ext cx="935037" cy="130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Title 1">
            <a:extLst>
              <a:ext uri="{FF2B5EF4-FFF2-40B4-BE49-F238E27FC236}">
                <a16:creationId xmlns:a16="http://schemas.microsoft.com/office/drawing/2014/main" id="{115FA205-7F56-4451-9A8A-43A2C1B0131A}"/>
              </a:ext>
            </a:extLst>
          </p:cNvPr>
          <p:cNvSpPr txBox="1">
            <a:spLocks/>
          </p:cNvSpPr>
          <p:nvPr/>
        </p:nvSpPr>
        <p:spPr bwMode="auto">
          <a:xfrm>
            <a:off x="7026275" y="0"/>
            <a:ext cx="524827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2800" u="sng" dirty="0">
                <a:solidFill>
                  <a:srgbClr val="002060"/>
                </a:solidFill>
                <a:latin typeface="Calibri Light" panose="020F0302020204030204" pitchFamily="34" charset="0"/>
              </a:rPr>
              <a:t>NGL Locations in China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>
            <a:extLst>
              <a:ext uri="{FF2B5EF4-FFF2-40B4-BE49-F238E27FC236}">
                <a16:creationId xmlns:a16="http://schemas.microsoft.com/office/drawing/2014/main" id="{6F7A276D-4FCB-4882-91F7-BB72268BB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371600"/>
            <a:ext cx="34813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" indent="-31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u="sng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 Chi Minh City </a:t>
            </a:r>
          </a:p>
          <a:p>
            <a:pPr eaLnBrk="1" hangingPunct="1"/>
            <a:r>
              <a:rPr lang="en-GB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Room 1101/1 Floor 11 Area B – WASECO Building </a:t>
            </a:r>
          </a:p>
          <a:p>
            <a:pPr eaLnBrk="1" hangingPunct="1"/>
            <a:r>
              <a:rPr lang="en-GB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No.10 Pho Quang Street, Ward 2, </a:t>
            </a:r>
          </a:p>
          <a:p>
            <a:pPr eaLnBrk="1" hangingPunct="1"/>
            <a:r>
              <a:rPr lang="en-GB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Tan </a:t>
            </a:r>
            <a:r>
              <a:rPr lang="en-GB" altLang="en-US" sz="1600" dirty="0" err="1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Binh</a:t>
            </a:r>
            <a:r>
              <a:rPr lang="en-GB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en-US" sz="1600" dirty="0" err="1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Dist</a:t>
            </a:r>
            <a:r>
              <a:rPr lang="en-GB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eaLnBrk="1" hangingPunct="1"/>
            <a:r>
              <a:rPr lang="en-GB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 Chi Minh City </a:t>
            </a:r>
          </a:p>
          <a:p>
            <a:pPr eaLnBrk="1" hangingPunct="1"/>
            <a:r>
              <a:rPr lang="en-GB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Vietnam</a:t>
            </a:r>
          </a:p>
          <a:p>
            <a:pPr eaLnBrk="1" hangingPunct="1"/>
            <a:r>
              <a:rPr lang="en-GB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T: +84 8 9102288</a:t>
            </a:r>
          </a:p>
          <a:p>
            <a:pPr eaLnBrk="1" hangingPunct="1"/>
            <a:r>
              <a:rPr lang="en-GB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F: +84 8 9101785</a:t>
            </a:r>
            <a:endParaRPr lang="fr-FR" altLang="ja-JP" sz="160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fr-FR" altLang="ja-JP" sz="160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fr-FR" altLang="ja-JP" sz="1600" dirty="0" err="1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Attn</a:t>
            </a:r>
            <a:r>
              <a:rPr lang="fr-FR" altLang="ja-JP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Robert Foster</a:t>
            </a:r>
          </a:p>
          <a:p>
            <a:pPr eaLnBrk="1" hangingPunct="1">
              <a:spcBef>
                <a:spcPct val="20000"/>
              </a:spcBef>
            </a:pPr>
            <a:r>
              <a:rPr lang="fr-FR" altLang="ja-JP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E-mail: </a:t>
            </a:r>
            <a:r>
              <a:rPr lang="fr-FR" altLang="ja-JP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vietnam@normanglobal.com</a:t>
            </a:r>
            <a:endParaRPr lang="fr-FR" altLang="ja-JP" sz="160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GB" altLang="en-US" sz="160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1600" u="sng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Also offices/affiliates in: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</a:t>
            </a:r>
            <a:r>
              <a:rPr lang="en-GB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 Chi Minh City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1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Hanoi</a:t>
            </a:r>
          </a:p>
          <a:p>
            <a:pPr eaLnBrk="1" hangingPunct="1">
              <a:spcBef>
                <a:spcPct val="20000"/>
              </a:spcBef>
            </a:pPr>
            <a:endParaRPr lang="en-GB" altLang="en-US" sz="12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grpSp>
        <p:nvGrpSpPr>
          <p:cNvPr id="10243" name="Group 1">
            <a:extLst>
              <a:ext uri="{FF2B5EF4-FFF2-40B4-BE49-F238E27FC236}">
                <a16:creationId xmlns:a16="http://schemas.microsoft.com/office/drawing/2014/main" id="{18160DBA-54EC-47B4-88E1-9471B7F344B6}"/>
              </a:ext>
            </a:extLst>
          </p:cNvPr>
          <p:cNvGrpSpPr>
            <a:grpSpLocks/>
          </p:cNvGrpSpPr>
          <p:nvPr/>
        </p:nvGrpSpPr>
        <p:grpSpPr bwMode="auto">
          <a:xfrm>
            <a:off x="6745288" y="1931988"/>
            <a:ext cx="2847975" cy="3903662"/>
            <a:chOff x="6745288" y="1931555"/>
            <a:chExt cx="2847398" cy="3904095"/>
          </a:xfrm>
        </p:grpSpPr>
        <p:pic>
          <p:nvPicPr>
            <p:cNvPr id="10246" name="Picture 23" descr="vn">
              <a:extLst>
                <a:ext uri="{FF2B5EF4-FFF2-40B4-BE49-F238E27FC236}">
                  <a16:creationId xmlns:a16="http://schemas.microsoft.com/office/drawing/2014/main" id="{44AB9CD7-36FA-4704-A188-F0ECFED66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714" y="1931555"/>
              <a:ext cx="1843972" cy="1228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7" name="Freeform 21">
              <a:extLst>
                <a:ext uri="{FF2B5EF4-FFF2-40B4-BE49-F238E27FC236}">
                  <a16:creationId xmlns:a16="http://schemas.microsoft.com/office/drawing/2014/main" id="{CC4B6726-1086-46E3-BE67-C672C57AD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3238" y="2482850"/>
              <a:ext cx="2133600" cy="3352800"/>
            </a:xfrm>
            <a:custGeom>
              <a:avLst/>
              <a:gdLst>
                <a:gd name="T0" fmla="*/ 2147483646 w 230"/>
                <a:gd name="T1" fmla="*/ 2147483646 h 433"/>
                <a:gd name="T2" fmla="*/ 2147483646 w 230"/>
                <a:gd name="T3" fmla="*/ 2147483646 h 433"/>
                <a:gd name="T4" fmla="*/ 2147483646 w 230"/>
                <a:gd name="T5" fmla="*/ 2147483646 h 433"/>
                <a:gd name="T6" fmla="*/ 2147483646 w 230"/>
                <a:gd name="T7" fmla="*/ 2147483646 h 433"/>
                <a:gd name="T8" fmla="*/ 2147483646 w 230"/>
                <a:gd name="T9" fmla="*/ 2147483646 h 433"/>
                <a:gd name="T10" fmla="*/ 2147483646 w 230"/>
                <a:gd name="T11" fmla="*/ 2147483646 h 433"/>
                <a:gd name="T12" fmla="*/ 2147483646 w 230"/>
                <a:gd name="T13" fmla="*/ 2147483646 h 433"/>
                <a:gd name="T14" fmla="*/ 2147483646 w 230"/>
                <a:gd name="T15" fmla="*/ 2147483646 h 433"/>
                <a:gd name="T16" fmla="*/ 2147483646 w 230"/>
                <a:gd name="T17" fmla="*/ 2147483646 h 433"/>
                <a:gd name="T18" fmla="*/ 2147483646 w 230"/>
                <a:gd name="T19" fmla="*/ 2147483646 h 433"/>
                <a:gd name="T20" fmla="*/ 2147483646 w 230"/>
                <a:gd name="T21" fmla="*/ 2147483646 h 433"/>
                <a:gd name="T22" fmla="*/ 2147483646 w 230"/>
                <a:gd name="T23" fmla="*/ 2147483646 h 433"/>
                <a:gd name="T24" fmla="*/ 2147483646 w 230"/>
                <a:gd name="T25" fmla="*/ 2147483646 h 433"/>
                <a:gd name="T26" fmla="*/ 2147483646 w 230"/>
                <a:gd name="T27" fmla="*/ 2147483646 h 433"/>
                <a:gd name="T28" fmla="*/ 2147483646 w 230"/>
                <a:gd name="T29" fmla="*/ 2147483646 h 433"/>
                <a:gd name="T30" fmla="*/ 2147483646 w 230"/>
                <a:gd name="T31" fmla="*/ 2147483646 h 433"/>
                <a:gd name="T32" fmla="*/ 2147483646 w 230"/>
                <a:gd name="T33" fmla="*/ 2147483646 h 433"/>
                <a:gd name="T34" fmla="*/ 2147483646 w 230"/>
                <a:gd name="T35" fmla="*/ 2147483646 h 433"/>
                <a:gd name="T36" fmla="*/ 2147483646 w 230"/>
                <a:gd name="T37" fmla="*/ 2147483646 h 433"/>
                <a:gd name="T38" fmla="*/ 2147483646 w 230"/>
                <a:gd name="T39" fmla="*/ 2147483646 h 433"/>
                <a:gd name="T40" fmla="*/ 2147483646 w 230"/>
                <a:gd name="T41" fmla="*/ 2147483646 h 433"/>
                <a:gd name="T42" fmla="*/ 2147483646 w 230"/>
                <a:gd name="T43" fmla="*/ 2147483646 h 433"/>
                <a:gd name="T44" fmla="*/ 2147483646 w 230"/>
                <a:gd name="T45" fmla="*/ 2147483646 h 433"/>
                <a:gd name="T46" fmla="*/ 2147483646 w 230"/>
                <a:gd name="T47" fmla="*/ 2147483646 h 433"/>
                <a:gd name="T48" fmla="*/ 2147483646 w 230"/>
                <a:gd name="T49" fmla="*/ 2147483646 h 433"/>
                <a:gd name="T50" fmla="*/ 2147483646 w 230"/>
                <a:gd name="T51" fmla="*/ 2147483646 h 433"/>
                <a:gd name="T52" fmla="*/ 2147483646 w 230"/>
                <a:gd name="T53" fmla="*/ 2147483646 h 433"/>
                <a:gd name="T54" fmla="*/ 2147483646 w 230"/>
                <a:gd name="T55" fmla="*/ 2147483646 h 433"/>
                <a:gd name="T56" fmla="*/ 2147483646 w 230"/>
                <a:gd name="T57" fmla="*/ 2147483646 h 433"/>
                <a:gd name="T58" fmla="*/ 2147483646 w 230"/>
                <a:gd name="T59" fmla="*/ 2147483646 h 433"/>
                <a:gd name="T60" fmla="*/ 2147483646 w 230"/>
                <a:gd name="T61" fmla="*/ 2147483646 h 433"/>
                <a:gd name="T62" fmla="*/ 2147483646 w 230"/>
                <a:gd name="T63" fmla="*/ 2147483646 h 433"/>
                <a:gd name="T64" fmla="*/ 2147483646 w 230"/>
                <a:gd name="T65" fmla="*/ 2147483646 h 433"/>
                <a:gd name="T66" fmla="*/ 2147483646 w 230"/>
                <a:gd name="T67" fmla="*/ 2147483646 h 4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0"/>
                <a:gd name="T103" fmla="*/ 0 h 433"/>
                <a:gd name="T104" fmla="*/ 230 w 230"/>
                <a:gd name="T105" fmla="*/ 433 h 4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0" h="433">
                  <a:moveTo>
                    <a:pt x="80" y="90"/>
                  </a:moveTo>
                  <a:lnTo>
                    <a:pt x="72" y="81"/>
                  </a:lnTo>
                  <a:lnTo>
                    <a:pt x="58" y="68"/>
                  </a:lnTo>
                  <a:lnTo>
                    <a:pt x="45" y="74"/>
                  </a:lnTo>
                  <a:lnTo>
                    <a:pt x="26" y="57"/>
                  </a:lnTo>
                  <a:lnTo>
                    <a:pt x="21" y="45"/>
                  </a:lnTo>
                  <a:lnTo>
                    <a:pt x="0" y="25"/>
                  </a:lnTo>
                  <a:lnTo>
                    <a:pt x="6" y="18"/>
                  </a:lnTo>
                  <a:lnTo>
                    <a:pt x="21" y="22"/>
                  </a:lnTo>
                  <a:lnTo>
                    <a:pt x="27" y="18"/>
                  </a:lnTo>
                  <a:lnTo>
                    <a:pt x="36" y="18"/>
                  </a:lnTo>
                  <a:lnTo>
                    <a:pt x="44" y="19"/>
                  </a:lnTo>
                  <a:lnTo>
                    <a:pt x="48" y="16"/>
                  </a:lnTo>
                  <a:lnTo>
                    <a:pt x="57" y="16"/>
                  </a:lnTo>
                  <a:lnTo>
                    <a:pt x="72" y="0"/>
                  </a:lnTo>
                  <a:lnTo>
                    <a:pt x="83" y="1"/>
                  </a:lnTo>
                  <a:lnTo>
                    <a:pt x="114" y="12"/>
                  </a:lnTo>
                  <a:lnTo>
                    <a:pt x="118" y="31"/>
                  </a:lnTo>
                  <a:lnTo>
                    <a:pt x="130" y="40"/>
                  </a:lnTo>
                  <a:lnTo>
                    <a:pt x="155" y="50"/>
                  </a:lnTo>
                  <a:lnTo>
                    <a:pt x="141" y="61"/>
                  </a:lnTo>
                  <a:lnTo>
                    <a:pt x="128" y="69"/>
                  </a:lnTo>
                  <a:lnTo>
                    <a:pt x="128" y="72"/>
                  </a:lnTo>
                  <a:lnTo>
                    <a:pt x="117" y="97"/>
                  </a:lnTo>
                  <a:lnTo>
                    <a:pt x="107" y="123"/>
                  </a:lnTo>
                  <a:lnTo>
                    <a:pt x="126" y="150"/>
                  </a:lnTo>
                  <a:lnTo>
                    <a:pt x="132" y="164"/>
                  </a:lnTo>
                  <a:lnTo>
                    <a:pt x="149" y="181"/>
                  </a:lnTo>
                  <a:lnTo>
                    <a:pt x="166" y="196"/>
                  </a:lnTo>
                  <a:lnTo>
                    <a:pt x="188" y="214"/>
                  </a:lnTo>
                  <a:lnTo>
                    <a:pt x="206" y="234"/>
                  </a:lnTo>
                  <a:lnTo>
                    <a:pt x="218" y="274"/>
                  </a:lnTo>
                  <a:lnTo>
                    <a:pt x="230" y="314"/>
                  </a:lnTo>
                  <a:lnTo>
                    <a:pt x="227" y="325"/>
                  </a:lnTo>
                  <a:lnTo>
                    <a:pt x="227" y="336"/>
                  </a:lnTo>
                  <a:lnTo>
                    <a:pt x="224" y="348"/>
                  </a:lnTo>
                  <a:lnTo>
                    <a:pt x="206" y="363"/>
                  </a:lnTo>
                  <a:lnTo>
                    <a:pt x="188" y="379"/>
                  </a:lnTo>
                  <a:lnTo>
                    <a:pt x="168" y="375"/>
                  </a:lnTo>
                  <a:lnTo>
                    <a:pt x="168" y="382"/>
                  </a:lnTo>
                  <a:lnTo>
                    <a:pt x="170" y="392"/>
                  </a:lnTo>
                  <a:lnTo>
                    <a:pt x="164" y="396"/>
                  </a:lnTo>
                  <a:lnTo>
                    <a:pt x="164" y="406"/>
                  </a:lnTo>
                  <a:lnTo>
                    <a:pt x="155" y="408"/>
                  </a:lnTo>
                  <a:lnTo>
                    <a:pt x="134" y="429"/>
                  </a:lnTo>
                  <a:lnTo>
                    <a:pt x="122" y="433"/>
                  </a:lnTo>
                  <a:lnTo>
                    <a:pt x="124" y="397"/>
                  </a:lnTo>
                  <a:lnTo>
                    <a:pt x="107" y="382"/>
                  </a:lnTo>
                  <a:lnTo>
                    <a:pt x="123" y="372"/>
                  </a:lnTo>
                  <a:lnTo>
                    <a:pt x="130" y="368"/>
                  </a:lnTo>
                  <a:lnTo>
                    <a:pt x="149" y="370"/>
                  </a:lnTo>
                  <a:lnTo>
                    <a:pt x="141" y="348"/>
                  </a:lnTo>
                  <a:lnTo>
                    <a:pt x="155" y="340"/>
                  </a:lnTo>
                  <a:lnTo>
                    <a:pt x="179" y="327"/>
                  </a:lnTo>
                  <a:lnTo>
                    <a:pt x="178" y="304"/>
                  </a:lnTo>
                  <a:lnTo>
                    <a:pt x="176" y="282"/>
                  </a:lnTo>
                  <a:lnTo>
                    <a:pt x="176" y="254"/>
                  </a:lnTo>
                  <a:lnTo>
                    <a:pt x="171" y="230"/>
                  </a:lnTo>
                  <a:lnTo>
                    <a:pt x="164" y="220"/>
                  </a:lnTo>
                  <a:lnTo>
                    <a:pt x="164" y="213"/>
                  </a:lnTo>
                  <a:lnTo>
                    <a:pt x="141" y="195"/>
                  </a:lnTo>
                  <a:lnTo>
                    <a:pt x="130" y="178"/>
                  </a:lnTo>
                  <a:lnTo>
                    <a:pt x="113" y="158"/>
                  </a:lnTo>
                  <a:lnTo>
                    <a:pt x="98" y="138"/>
                  </a:lnTo>
                  <a:lnTo>
                    <a:pt x="64" y="114"/>
                  </a:lnTo>
                  <a:lnTo>
                    <a:pt x="69" y="105"/>
                  </a:lnTo>
                  <a:lnTo>
                    <a:pt x="83" y="100"/>
                  </a:lnTo>
                  <a:lnTo>
                    <a:pt x="80" y="90"/>
                  </a:lnTo>
                  <a:close/>
                </a:path>
              </a:pathLst>
            </a:custGeom>
            <a:solidFill>
              <a:srgbClr val="44546A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0248" name="Freeform 11">
              <a:extLst>
                <a:ext uri="{FF2B5EF4-FFF2-40B4-BE49-F238E27FC236}">
                  <a16:creationId xmlns:a16="http://schemas.microsoft.com/office/drawing/2014/main" id="{B255F6BE-2AAC-4636-8244-010BA1FFA42B}"/>
                </a:ext>
              </a:extLst>
            </p:cNvPr>
            <p:cNvSpPr>
              <a:spLocks/>
            </p:cNvSpPr>
            <p:nvPr/>
          </p:nvSpPr>
          <p:spPr bwMode="auto">
            <a:xfrm rot="-565381">
              <a:off x="6745288" y="2609851"/>
              <a:ext cx="1619250" cy="2182813"/>
            </a:xfrm>
            <a:custGeom>
              <a:avLst/>
              <a:gdLst>
                <a:gd name="T0" fmla="*/ 2147483646 w 219"/>
                <a:gd name="T1" fmla="*/ 2147483646 h 252"/>
                <a:gd name="T2" fmla="*/ 2147483646 w 219"/>
                <a:gd name="T3" fmla="*/ 2147483646 h 252"/>
                <a:gd name="T4" fmla="*/ 2147483646 w 219"/>
                <a:gd name="T5" fmla="*/ 2147483646 h 252"/>
                <a:gd name="T6" fmla="*/ 2147483646 w 219"/>
                <a:gd name="T7" fmla="*/ 2147483646 h 252"/>
                <a:gd name="T8" fmla="*/ 2147483646 w 219"/>
                <a:gd name="T9" fmla="*/ 2147483646 h 252"/>
                <a:gd name="T10" fmla="*/ 2147483646 w 219"/>
                <a:gd name="T11" fmla="*/ 2147483646 h 252"/>
                <a:gd name="T12" fmla="*/ 2147483646 w 219"/>
                <a:gd name="T13" fmla="*/ 0 h 252"/>
                <a:gd name="T14" fmla="*/ 2147483646 w 219"/>
                <a:gd name="T15" fmla="*/ 2147483646 h 252"/>
                <a:gd name="T16" fmla="*/ 2147483646 w 219"/>
                <a:gd name="T17" fmla="*/ 2147483646 h 252"/>
                <a:gd name="T18" fmla="*/ 2147483646 w 219"/>
                <a:gd name="T19" fmla="*/ 2147483646 h 252"/>
                <a:gd name="T20" fmla="*/ 2147483646 w 219"/>
                <a:gd name="T21" fmla="*/ 2147483646 h 252"/>
                <a:gd name="T22" fmla="*/ 2147483646 w 219"/>
                <a:gd name="T23" fmla="*/ 2147483646 h 252"/>
                <a:gd name="T24" fmla="*/ 0 w 219"/>
                <a:gd name="T25" fmla="*/ 2147483646 h 252"/>
                <a:gd name="T26" fmla="*/ 2147483646 w 219"/>
                <a:gd name="T27" fmla="*/ 2147483646 h 252"/>
                <a:gd name="T28" fmla="*/ 2147483646 w 219"/>
                <a:gd name="T29" fmla="*/ 2147483646 h 252"/>
                <a:gd name="T30" fmla="*/ 2147483646 w 219"/>
                <a:gd name="T31" fmla="*/ 2147483646 h 252"/>
                <a:gd name="T32" fmla="*/ 2147483646 w 219"/>
                <a:gd name="T33" fmla="*/ 2147483646 h 252"/>
                <a:gd name="T34" fmla="*/ 2147483646 w 219"/>
                <a:gd name="T35" fmla="*/ 2147483646 h 252"/>
                <a:gd name="T36" fmla="*/ 2147483646 w 219"/>
                <a:gd name="T37" fmla="*/ 2147483646 h 252"/>
                <a:gd name="T38" fmla="*/ 2147483646 w 219"/>
                <a:gd name="T39" fmla="*/ 2147483646 h 252"/>
                <a:gd name="T40" fmla="*/ 2147483646 w 219"/>
                <a:gd name="T41" fmla="*/ 2147483646 h 252"/>
                <a:gd name="T42" fmla="*/ 2147483646 w 219"/>
                <a:gd name="T43" fmla="*/ 2147483646 h 252"/>
                <a:gd name="T44" fmla="*/ 2147483646 w 219"/>
                <a:gd name="T45" fmla="*/ 2147483646 h 252"/>
                <a:gd name="T46" fmla="*/ 2147483646 w 219"/>
                <a:gd name="T47" fmla="*/ 2147483646 h 252"/>
                <a:gd name="T48" fmla="*/ 2147483646 w 219"/>
                <a:gd name="T49" fmla="*/ 2147483646 h 252"/>
                <a:gd name="T50" fmla="*/ 2147483646 w 219"/>
                <a:gd name="T51" fmla="*/ 2147483646 h 252"/>
                <a:gd name="T52" fmla="*/ 2147483646 w 219"/>
                <a:gd name="T53" fmla="*/ 2147483646 h 252"/>
                <a:gd name="T54" fmla="*/ 2147483646 w 219"/>
                <a:gd name="T55" fmla="*/ 2147483646 h 252"/>
                <a:gd name="T56" fmla="*/ 2147483646 w 219"/>
                <a:gd name="T57" fmla="*/ 2147483646 h 252"/>
                <a:gd name="T58" fmla="*/ 2147483646 w 219"/>
                <a:gd name="T59" fmla="*/ 2147483646 h 252"/>
                <a:gd name="T60" fmla="*/ 2147483646 w 219"/>
                <a:gd name="T61" fmla="*/ 2147483646 h 252"/>
                <a:gd name="T62" fmla="*/ 2147483646 w 219"/>
                <a:gd name="T63" fmla="*/ 2147483646 h 252"/>
                <a:gd name="T64" fmla="*/ 2147483646 w 219"/>
                <a:gd name="T65" fmla="*/ 2147483646 h 252"/>
                <a:gd name="T66" fmla="*/ 2147483646 w 219"/>
                <a:gd name="T67" fmla="*/ 2147483646 h 252"/>
                <a:gd name="T68" fmla="*/ 2147483646 w 219"/>
                <a:gd name="T69" fmla="*/ 2147483646 h 252"/>
                <a:gd name="T70" fmla="*/ 2147483646 w 219"/>
                <a:gd name="T71" fmla="*/ 2147483646 h 252"/>
                <a:gd name="T72" fmla="*/ 2147483646 w 219"/>
                <a:gd name="T73" fmla="*/ 2147483646 h 252"/>
                <a:gd name="T74" fmla="*/ 2147483646 w 219"/>
                <a:gd name="T75" fmla="*/ 2147483646 h 252"/>
                <a:gd name="T76" fmla="*/ 2147483646 w 219"/>
                <a:gd name="T77" fmla="*/ 2147483646 h 252"/>
                <a:gd name="T78" fmla="*/ 2147483646 w 219"/>
                <a:gd name="T79" fmla="*/ 2147483646 h 252"/>
                <a:gd name="T80" fmla="*/ 2147483646 w 219"/>
                <a:gd name="T81" fmla="*/ 2147483646 h 252"/>
                <a:gd name="T82" fmla="*/ 2147483646 w 219"/>
                <a:gd name="T83" fmla="*/ 2147483646 h 252"/>
                <a:gd name="T84" fmla="*/ 2147483646 w 219"/>
                <a:gd name="T85" fmla="*/ 2147483646 h 2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9"/>
                <a:gd name="T130" fmla="*/ 0 h 252"/>
                <a:gd name="T131" fmla="*/ 219 w 219"/>
                <a:gd name="T132" fmla="*/ 252 h 2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9" h="252">
                  <a:moveTo>
                    <a:pt x="123" y="65"/>
                  </a:moveTo>
                  <a:lnTo>
                    <a:pt x="115" y="56"/>
                  </a:lnTo>
                  <a:lnTo>
                    <a:pt x="101" y="43"/>
                  </a:lnTo>
                  <a:lnTo>
                    <a:pt x="88" y="49"/>
                  </a:lnTo>
                  <a:lnTo>
                    <a:pt x="69" y="32"/>
                  </a:lnTo>
                  <a:lnTo>
                    <a:pt x="64" y="20"/>
                  </a:lnTo>
                  <a:lnTo>
                    <a:pt x="43" y="0"/>
                  </a:lnTo>
                  <a:lnTo>
                    <a:pt x="31" y="1"/>
                  </a:lnTo>
                  <a:lnTo>
                    <a:pt x="37" y="36"/>
                  </a:lnTo>
                  <a:lnTo>
                    <a:pt x="27" y="30"/>
                  </a:lnTo>
                  <a:lnTo>
                    <a:pt x="22" y="25"/>
                  </a:lnTo>
                  <a:lnTo>
                    <a:pt x="10" y="45"/>
                  </a:lnTo>
                  <a:lnTo>
                    <a:pt x="0" y="61"/>
                  </a:lnTo>
                  <a:lnTo>
                    <a:pt x="10" y="65"/>
                  </a:lnTo>
                  <a:lnTo>
                    <a:pt x="13" y="83"/>
                  </a:lnTo>
                  <a:lnTo>
                    <a:pt x="34" y="84"/>
                  </a:lnTo>
                  <a:lnTo>
                    <a:pt x="35" y="114"/>
                  </a:lnTo>
                  <a:lnTo>
                    <a:pt x="37" y="145"/>
                  </a:lnTo>
                  <a:lnTo>
                    <a:pt x="60" y="127"/>
                  </a:lnTo>
                  <a:lnTo>
                    <a:pt x="76" y="133"/>
                  </a:lnTo>
                  <a:lnTo>
                    <a:pt x="88" y="127"/>
                  </a:lnTo>
                  <a:lnTo>
                    <a:pt x="100" y="119"/>
                  </a:lnTo>
                  <a:lnTo>
                    <a:pt x="132" y="145"/>
                  </a:lnTo>
                  <a:lnTo>
                    <a:pt x="137" y="167"/>
                  </a:lnTo>
                  <a:lnTo>
                    <a:pt x="160" y="198"/>
                  </a:lnTo>
                  <a:lnTo>
                    <a:pt x="166" y="223"/>
                  </a:lnTo>
                  <a:lnTo>
                    <a:pt x="159" y="240"/>
                  </a:lnTo>
                  <a:lnTo>
                    <a:pt x="180" y="252"/>
                  </a:lnTo>
                  <a:lnTo>
                    <a:pt x="180" y="243"/>
                  </a:lnTo>
                  <a:lnTo>
                    <a:pt x="190" y="236"/>
                  </a:lnTo>
                  <a:lnTo>
                    <a:pt x="199" y="240"/>
                  </a:lnTo>
                  <a:lnTo>
                    <a:pt x="219" y="229"/>
                  </a:lnTo>
                  <a:lnTo>
                    <a:pt x="214" y="205"/>
                  </a:lnTo>
                  <a:lnTo>
                    <a:pt x="207" y="195"/>
                  </a:lnTo>
                  <a:lnTo>
                    <a:pt x="207" y="188"/>
                  </a:lnTo>
                  <a:lnTo>
                    <a:pt x="184" y="170"/>
                  </a:lnTo>
                  <a:lnTo>
                    <a:pt x="173" y="153"/>
                  </a:lnTo>
                  <a:lnTo>
                    <a:pt x="156" y="133"/>
                  </a:lnTo>
                  <a:lnTo>
                    <a:pt x="141" y="113"/>
                  </a:lnTo>
                  <a:lnTo>
                    <a:pt x="107" y="89"/>
                  </a:lnTo>
                  <a:lnTo>
                    <a:pt x="112" y="80"/>
                  </a:lnTo>
                  <a:lnTo>
                    <a:pt x="126" y="75"/>
                  </a:lnTo>
                  <a:lnTo>
                    <a:pt x="123" y="65"/>
                  </a:lnTo>
                  <a:close/>
                </a:path>
              </a:pathLst>
            </a:custGeom>
            <a:solidFill>
              <a:srgbClr val="44546A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0249" name="Freeform 12">
              <a:extLst>
                <a:ext uri="{FF2B5EF4-FFF2-40B4-BE49-F238E27FC236}">
                  <a16:creationId xmlns:a16="http://schemas.microsoft.com/office/drawing/2014/main" id="{B2AEE61E-47C5-43C3-8C31-5D817464F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9814" y="4479926"/>
              <a:ext cx="1108075" cy="936625"/>
            </a:xfrm>
            <a:custGeom>
              <a:avLst/>
              <a:gdLst>
                <a:gd name="T0" fmla="*/ 2147483646 w 135"/>
                <a:gd name="T1" fmla="*/ 2147483646 h 128"/>
                <a:gd name="T2" fmla="*/ 2147483646 w 135"/>
                <a:gd name="T3" fmla="*/ 2147483646 h 128"/>
                <a:gd name="T4" fmla="*/ 2147483646 w 135"/>
                <a:gd name="T5" fmla="*/ 2147483646 h 128"/>
                <a:gd name="T6" fmla="*/ 2147483646 w 135"/>
                <a:gd name="T7" fmla="*/ 2147483646 h 128"/>
                <a:gd name="T8" fmla="*/ 2147483646 w 135"/>
                <a:gd name="T9" fmla="*/ 2147483646 h 128"/>
                <a:gd name="T10" fmla="*/ 2147483646 w 135"/>
                <a:gd name="T11" fmla="*/ 2147483646 h 128"/>
                <a:gd name="T12" fmla="*/ 2147483646 w 135"/>
                <a:gd name="T13" fmla="*/ 2147483646 h 128"/>
                <a:gd name="T14" fmla="*/ 2147483646 w 135"/>
                <a:gd name="T15" fmla="*/ 2147483646 h 128"/>
                <a:gd name="T16" fmla="*/ 2147483646 w 135"/>
                <a:gd name="T17" fmla="*/ 2147483646 h 128"/>
                <a:gd name="T18" fmla="*/ 2147483646 w 135"/>
                <a:gd name="T19" fmla="*/ 2147483646 h 128"/>
                <a:gd name="T20" fmla="*/ 2147483646 w 135"/>
                <a:gd name="T21" fmla="*/ 2147483646 h 128"/>
                <a:gd name="T22" fmla="*/ 2147483646 w 135"/>
                <a:gd name="T23" fmla="*/ 2147483646 h 128"/>
                <a:gd name="T24" fmla="*/ 0 w 135"/>
                <a:gd name="T25" fmla="*/ 2147483646 h 128"/>
                <a:gd name="T26" fmla="*/ 2147483646 w 135"/>
                <a:gd name="T27" fmla="*/ 2147483646 h 128"/>
                <a:gd name="T28" fmla="*/ 2147483646 w 135"/>
                <a:gd name="T29" fmla="*/ 2147483646 h 128"/>
                <a:gd name="T30" fmla="*/ 2147483646 w 135"/>
                <a:gd name="T31" fmla="*/ 2147483646 h 128"/>
                <a:gd name="T32" fmla="*/ 2147483646 w 135"/>
                <a:gd name="T33" fmla="*/ 2147483646 h 128"/>
                <a:gd name="T34" fmla="*/ 2147483646 w 135"/>
                <a:gd name="T35" fmla="*/ 2147483646 h 128"/>
                <a:gd name="T36" fmla="*/ 2147483646 w 135"/>
                <a:gd name="T37" fmla="*/ 2147483646 h 128"/>
                <a:gd name="T38" fmla="*/ 2147483646 w 135"/>
                <a:gd name="T39" fmla="*/ 2147483646 h 128"/>
                <a:gd name="T40" fmla="*/ 2147483646 w 135"/>
                <a:gd name="T41" fmla="*/ 0 h 128"/>
                <a:gd name="T42" fmla="*/ 2147483646 w 135"/>
                <a:gd name="T43" fmla="*/ 2147483646 h 128"/>
                <a:gd name="T44" fmla="*/ 2147483646 w 135"/>
                <a:gd name="T45" fmla="*/ 2147483646 h 128"/>
                <a:gd name="T46" fmla="*/ 2147483646 w 135"/>
                <a:gd name="T47" fmla="*/ 2147483646 h 128"/>
                <a:gd name="T48" fmla="*/ 2147483646 w 135"/>
                <a:gd name="T49" fmla="*/ 2147483646 h 128"/>
                <a:gd name="T50" fmla="*/ 2147483646 w 135"/>
                <a:gd name="T51" fmla="*/ 2147483646 h 12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5"/>
                <a:gd name="T79" fmla="*/ 0 h 128"/>
                <a:gd name="T80" fmla="*/ 135 w 135"/>
                <a:gd name="T81" fmla="*/ 128 h 12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5" h="128">
                  <a:moveTo>
                    <a:pt x="97" y="94"/>
                  </a:moveTo>
                  <a:lnTo>
                    <a:pt x="105" y="116"/>
                  </a:lnTo>
                  <a:lnTo>
                    <a:pt x="86" y="114"/>
                  </a:lnTo>
                  <a:lnTo>
                    <a:pt x="79" y="118"/>
                  </a:lnTo>
                  <a:lnTo>
                    <a:pt x="63" y="128"/>
                  </a:lnTo>
                  <a:lnTo>
                    <a:pt x="46" y="124"/>
                  </a:lnTo>
                  <a:lnTo>
                    <a:pt x="39" y="119"/>
                  </a:lnTo>
                  <a:lnTo>
                    <a:pt x="36" y="107"/>
                  </a:lnTo>
                  <a:lnTo>
                    <a:pt x="27" y="114"/>
                  </a:lnTo>
                  <a:lnTo>
                    <a:pt x="20" y="94"/>
                  </a:lnTo>
                  <a:lnTo>
                    <a:pt x="20" y="91"/>
                  </a:lnTo>
                  <a:lnTo>
                    <a:pt x="9" y="67"/>
                  </a:lnTo>
                  <a:lnTo>
                    <a:pt x="0" y="42"/>
                  </a:lnTo>
                  <a:lnTo>
                    <a:pt x="16" y="12"/>
                  </a:lnTo>
                  <a:lnTo>
                    <a:pt x="44" y="12"/>
                  </a:lnTo>
                  <a:lnTo>
                    <a:pt x="72" y="11"/>
                  </a:lnTo>
                  <a:lnTo>
                    <a:pt x="93" y="23"/>
                  </a:lnTo>
                  <a:lnTo>
                    <a:pt x="93" y="14"/>
                  </a:lnTo>
                  <a:lnTo>
                    <a:pt x="103" y="7"/>
                  </a:lnTo>
                  <a:lnTo>
                    <a:pt x="112" y="11"/>
                  </a:lnTo>
                  <a:lnTo>
                    <a:pt x="132" y="0"/>
                  </a:lnTo>
                  <a:lnTo>
                    <a:pt x="132" y="28"/>
                  </a:lnTo>
                  <a:lnTo>
                    <a:pt x="134" y="50"/>
                  </a:lnTo>
                  <a:lnTo>
                    <a:pt x="135" y="73"/>
                  </a:lnTo>
                  <a:lnTo>
                    <a:pt x="111" y="86"/>
                  </a:lnTo>
                  <a:lnTo>
                    <a:pt x="97" y="94"/>
                  </a:lnTo>
                  <a:close/>
                </a:path>
              </a:pathLst>
            </a:custGeom>
            <a:solidFill>
              <a:srgbClr val="44546A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HK"/>
            </a:p>
          </p:txBody>
        </p:sp>
        <p:pic>
          <p:nvPicPr>
            <p:cNvPr id="10250" name="IMG1" descr="image06c130">
              <a:extLst>
                <a:ext uri="{FF2B5EF4-FFF2-40B4-BE49-F238E27FC236}">
                  <a16:creationId xmlns:a16="http://schemas.microsoft.com/office/drawing/2014/main" id="{B36D963A-0E9C-4B0D-ACCD-8CEA7A0D40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282" y="3536510"/>
              <a:ext cx="934865" cy="1291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IMG1" descr="image06c130">
              <a:extLst>
                <a:ext uri="{FF2B5EF4-FFF2-40B4-BE49-F238E27FC236}">
                  <a16:creationId xmlns:a16="http://schemas.microsoft.com/office/drawing/2014/main" id="{F408A09E-F03A-48B4-9F4B-2E0C85A037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1067" y="5128502"/>
              <a:ext cx="934865" cy="1291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E0AEA638-C3BD-477C-A2E1-50B2AB14A77D" descr="155D4A83-E2D4-430B-A625-F20AA1BBBE4D">
            <a:extLst>
              <a:ext uri="{FF2B5EF4-FFF2-40B4-BE49-F238E27FC236}">
                <a16:creationId xmlns:a16="http://schemas.microsoft.com/office/drawing/2014/main" id="{770D0AEA-C0D5-4EA1-A907-52EAFE1B0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11163"/>
            <a:ext cx="30829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itle 1">
            <a:extLst>
              <a:ext uri="{FF2B5EF4-FFF2-40B4-BE49-F238E27FC236}">
                <a16:creationId xmlns:a16="http://schemas.microsoft.com/office/drawing/2014/main" id="{8C693628-DC4A-4F05-9A27-E0190C102F69}"/>
              </a:ext>
            </a:extLst>
          </p:cNvPr>
          <p:cNvSpPr txBox="1">
            <a:spLocks/>
          </p:cNvSpPr>
          <p:nvPr/>
        </p:nvSpPr>
        <p:spPr bwMode="auto">
          <a:xfrm>
            <a:off x="7026275" y="0"/>
            <a:ext cx="524827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2800" u="sng">
                <a:solidFill>
                  <a:srgbClr val="002060"/>
                </a:solidFill>
                <a:latin typeface="Calibri Light" panose="020F0302020204030204" pitchFamily="34" charset="0"/>
              </a:rPr>
              <a:t>NGL Locations in Vietnam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6"/>
          <p:cNvSpPr>
            <a:spLocks noChangeArrowheads="1"/>
          </p:cNvSpPr>
          <p:nvPr/>
        </p:nvSpPr>
        <p:spPr bwMode="auto">
          <a:xfrm>
            <a:off x="2819401" y="469900"/>
            <a:ext cx="74644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9pPr>
          </a:lstStyle>
          <a:p>
            <a:pPr>
              <a:lnSpc>
                <a:spcPts val="2700"/>
              </a:lnSpc>
            </a:pPr>
            <a:r>
              <a:rPr lang="en-US" alt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SERVICES</a:t>
            </a:r>
            <a:br>
              <a:rPr lang="en-US" alt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altLang="en-US" sz="1800" dirty="0">
                <a:solidFill>
                  <a:schemeClr val="bg1"/>
                </a:solidFill>
                <a:latin typeface="Arial Black" panose="020B0A04020102020204" pitchFamily="34" charset="0"/>
              </a:rPr>
              <a:t>Buyers consolidation – Mainland China</a:t>
            </a:r>
          </a:p>
        </p:txBody>
      </p:sp>
      <p:pic>
        <p:nvPicPr>
          <p:cNvPr id="8" name="E0AEA638-C3BD-477C-A2E1-50B2AB14A77D" descr="155D4A83-E2D4-430B-A625-F20AA1BBBE4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35" y="422060"/>
            <a:ext cx="3083138" cy="69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79AD09-B19D-4CE0-A8BD-B17536EEBB72}"/>
              </a:ext>
            </a:extLst>
          </p:cNvPr>
          <p:cNvSpPr txBox="1"/>
          <p:nvPr/>
        </p:nvSpPr>
        <p:spPr>
          <a:xfrm>
            <a:off x="409623" y="1128603"/>
            <a:ext cx="500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solidFill>
                  <a:srgbClr val="002060"/>
                </a:solidFill>
                <a:latin typeface="+mj-lt"/>
              </a:rPr>
              <a:t>Key Contacts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F5EA4D0-B709-494C-AE7D-5ABAC214B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869147"/>
              </p:ext>
            </p:extLst>
          </p:nvPr>
        </p:nvGraphicFramePr>
        <p:xfrm>
          <a:off x="4314825" y="749294"/>
          <a:ext cx="6324600" cy="5756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1353">
                  <a:extLst>
                    <a:ext uri="{9D8B030D-6E8A-4147-A177-3AD203B41FA5}">
                      <a16:colId xmlns:a16="http://schemas.microsoft.com/office/drawing/2014/main" val="1316051571"/>
                    </a:ext>
                  </a:extLst>
                </a:gridCol>
                <a:gridCol w="1214506">
                  <a:extLst>
                    <a:ext uri="{9D8B030D-6E8A-4147-A177-3AD203B41FA5}">
                      <a16:colId xmlns:a16="http://schemas.microsoft.com/office/drawing/2014/main" val="4163006013"/>
                    </a:ext>
                  </a:extLst>
                </a:gridCol>
                <a:gridCol w="2257150">
                  <a:extLst>
                    <a:ext uri="{9D8B030D-6E8A-4147-A177-3AD203B41FA5}">
                      <a16:colId xmlns:a16="http://schemas.microsoft.com/office/drawing/2014/main" val="335289542"/>
                    </a:ext>
                  </a:extLst>
                </a:gridCol>
                <a:gridCol w="1191591">
                  <a:extLst>
                    <a:ext uri="{9D8B030D-6E8A-4147-A177-3AD203B41FA5}">
                      <a16:colId xmlns:a16="http://schemas.microsoft.com/office/drawing/2014/main" val="2872284881"/>
                    </a:ext>
                  </a:extLst>
                </a:gridCol>
              </a:tblGrid>
              <a:tr h="257046"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b="1" u="none" strike="noStrike" dirty="0">
                          <a:effectLst/>
                        </a:rPr>
                        <a:t>Norman Global Logistics Hong Kong Limited</a:t>
                      </a:r>
                      <a:endParaRPr lang="en-HK" sz="9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HK" sz="9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HK" sz="9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HK" sz="9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extLst>
                  <a:ext uri="{0D108BD9-81ED-4DB2-BD59-A6C34878D82A}">
                    <a16:rowId xmlns:a16="http://schemas.microsoft.com/office/drawing/2014/main" val="3913820647"/>
                  </a:ext>
                </a:extLst>
              </a:tr>
              <a:tr h="138558"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sng" strike="noStrike" dirty="0">
                          <a:effectLst/>
                        </a:rPr>
                        <a:t>Name</a:t>
                      </a:r>
                      <a:endParaRPr lang="en-HK" sz="9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sng" strike="noStrike">
                          <a:effectLst/>
                        </a:rPr>
                        <a:t>Position</a:t>
                      </a:r>
                      <a:endParaRPr lang="en-HK" sz="9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sng" strike="noStrike">
                          <a:effectLst/>
                        </a:rPr>
                        <a:t>E-mail</a:t>
                      </a:r>
                      <a:endParaRPr lang="en-HK" sz="9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sng" strike="noStrike">
                          <a:effectLst/>
                        </a:rPr>
                        <a:t>Mobile</a:t>
                      </a:r>
                      <a:endParaRPr lang="en-HK" sz="9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extLst>
                  <a:ext uri="{0D108BD9-81ED-4DB2-BD59-A6C34878D82A}">
                    <a16:rowId xmlns:a16="http://schemas.microsoft.com/office/drawing/2014/main" val="4170677223"/>
                  </a:ext>
                </a:extLst>
              </a:tr>
              <a:tr h="138558"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none" strike="noStrike" dirty="0">
                          <a:effectLst/>
                        </a:rPr>
                        <a:t>Management</a:t>
                      </a:r>
                      <a:endParaRPr lang="en-HK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none" strike="noStrike">
                          <a:effectLst/>
                        </a:rPr>
                        <a:t> </a:t>
                      </a:r>
                      <a:endParaRPr lang="en-HK" sz="900" b="1" i="0" u="none" strike="noStrike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HK" sz="900" u="none" strike="noStrike">
                          <a:effectLst/>
                        </a:rPr>
                        <a:t> </a:t>
                      </a:r>
                      <a:endParaRPr lang="en-HK" sz="900" b="1" i="0" u="none" strike="noStrike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HK" sz="900" u="none" strike="noStrike">
                          <a:effectLst/>
                        </a:rPr>
                        <a:t> </a:t>
                      </a:r>
                      <a:endParaRPr lang="en-HK" sz="900" b="1" i="0" u="none" strike="noStrike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extLst>
                  <a:ext uri="{0D108BD9-81ED-4DB2-BD59-A6C34878D82A}">
                    <a16:rowId xmlns:a16="http://schemas.microsoft.com/office/drawing/2014/main" val="1984206229"/>
                  </a:ext>
                </a:extLst>
              </a:tr>
              <a:tr h="138558"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none" strike="noStrike" dirty="0">
                          <a:effectLst/>
                        </a:rPr>
                        <a:t>Mr. Stefan Holmqvist</a:t>
                      </a:r>
                      <a:endParaRPr lang="en-HK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none" strike="noStrike">
                          <a:effectLst/>
                        </a:rPr>
                        <a:t>Managing Director</a:t>
                      </a:r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sng" strike="noStrike">
                          <a:effectLst/>
                          <a:hlinkClick r:id="rId3"/>
                        </a:rPr>
                        <a:t>stefan.holmqvist@normanglobal.com</a:t>
                      </a:r>
                      <a:endParaRPr lang="en-HK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HK" sz="900" u="none" strike="noStrike">
                          <a:effectLst/>
                        </a:rPr>
                        <a:t>(852) 9167 1763</a:t>
                      </a:r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extLst>
                  <a:ext uri="{0D108BD9-81ED-4DB2-BD59-A6C34878D82A}">
                    <a16:rowId xmlns:a16="http://schemas.microsoft.com/office/drawing/2014/main" val="1963069278"/>
                  </a:ext>
                </a:extLst>
              </a:tr>
              <a:tr h="138558"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none" strike="noStrike" dirty="0">
                          <a:effectLst/>
                        </a:rPr>
                        <a:t>Ms. Ida Cheung</a:t>
                      </a:r>
                      <a:endParaRPr lang="en-HK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none" strike="noStrike">
                          <a:effectLst/>
                        </a:rPr>
                        <a:t>General Manager</a:t>
                      </a:r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sng" strike="noStrike">
                          <a:effectLst/>
                          <a:hlinkClick r:id="rId4"/>
                        </a:rPr>
                        <a:t>ida.cheung@normanglobal.com</a:t>
                      </a:r>
                      <a:endParaRPr lang="en-HK" sz="9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HK" sz="900" u="none" strike="noStrike">
                          <a:effectLst/>
                        </a:rPr>
                        <a:t>(852) 9040 6333</a:t>
                      </a:r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extLst>
                  <a:ext uri="{0D108BD9-81ED-4DB2-BD59-A6C34878D82A}">
                    <a16:rowId xmlns:a16="http://schemas.microsoft.com/office/drawing/2014/main" val="656691616"/>
                  </a:ext>
                </a:extLst>
              </a:tr>
              <a:tr h="138558">
                <a:tc>
                  <a:txBody>
                    <a:bodyPr/>
                    <a:lstStyle/>
                    <a:p>
                      <a:pPr algn="l" fontAlgn="b"/>
                      <a:endParaRPr lang="en-HK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b"/>
                </a:tc>
                <a:extLst>
                  <a:ext uri="{0D108BD9-81ED-4DB2-BD59-A6C34878D82A}">
                    <a16:rowId xmlns:a16="http://schemas.microsoft.com/office/drawing/2014/main" val="2926569699"/>
                  </a:ext>
                </a:extLst>
              </a:tr>
              <a:tr h="25704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Norman Global Logistics (Shanghai) Co., Limited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endParaRPr lang="en-US" sz="900" b="1" i="0" u="none" strike="noStrike" dirty="0">
                        <a:solidFill>
                          <a:srgbClr val="2440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 h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H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H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extLst>
                  <a:ext uri="{0D108BD9-81ED-4DB2-BD59-A6C34878D82A}">
                    <a16:rowId xmlns:a16="http://schemas.microsoft.com/office/drawing/2014/main" val="1788659165"/>
                  </a:ext>
                </a:extLst>
              </a:tr>
              <a:tr h="138558"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none" strike="noStrike" dirty="0">
                          <a:effectLst/>
                        </a:rPr>
                        <a:t>Ms. Tina Xi</a:t>
                      </a:r>
                      <a:endParaRPr lang="en-HK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none" strike="noStrike">
                          <a:effectLst/>
                        </a:rPr>
                        <a:t>Branch Manager</a:t>
                      </a:r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sng" strike="noStrike">
                          <a:effectLst/>
                          <a:hlinkClick r:id="rId5"/>
                        </a:rPr>
                        <a:t>tina.xi@normanglobal.com</a:t>
                      </a:r>
                      <a:endParaRPr lang="en-HK" sz="9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HK" sz="900" u="none" strike="noStrike">
                          <a:effectLst/>
                        </a:rPr>
                        <a:t>(86) 138 1819 7371</a:t>
                      </a:r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extLst>
                  <a:ext uri="{0D108BD9-81ED-4DB2-BD59-A6C34878D82A}">
                    <a16:rowId xmlns:a16="http://schemas.microsoft.com/office/drawing/2014/main" val="1926069586"/>
                  </a:ext>
                </a:extLst>
              </a:tr>
              <a:tr h="138558"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none" strike="noStrike" dirty="0">
                          <a:effectLst/>
                        </a:rPr>
                        <a:t>Mr. Robert Foster </a:t>
                      </a:r>
                      <a:endParaRPr lang="en-HK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none" strike="noStrike">
                          <a:effectLst/>
                        </a:rPr>
                        <a:t>BDM </a:t>
                      </a:r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sng" strike="noStrike">
                          <a:effectLst/>
                          <a:hlinkClick r:id="rId6"/>
                        </a:rPr>
                        <a:t>robert.foster@normanglobal.com</a:t>
                      </a:r>
                      <a:endParaRPr lang="en-HK" sz="9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HK" sz="900" u="none" strike="noStrike">
                          <a:effectLst/>
                        </a:rPr>
                        <a:t>(86) 138 1756 4514</a:t>
                      </a:r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extLst>
                  <a:ext uri="{0D108BD9-81ED-4DB2-BD59-A6C34878D82A}">
                    <a16:rowId xmlns:a16="http://schemas.microsoft.com/office/drawing/2014/main" val="3767201115"/>
                  </a:ext>
                </a:extLst>
              </a:tr>
              <a:tr h="257046"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none" strike="noStrike" dirty="0">
                          <a:effectLst/>
                        </a:rPr>
                        <a:t>Mr. Edoardo Pazzaglia</a:t>
                      </a:r>
                      <a:endParaRPr lang="en-HK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none" strike="noStrike">
                          <a:effectLst/>
                        </a:rPr>
                        <a:t>Business Development</a:t>
                      </a:r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sng" strike="noStrike">
                          <a:effectLst/>
                        </a:rPr>
                        <a:t>edoardo.pazzaglia@normanglobal.com</a:t>
                      </a:r>
                      <a:endParaRPr lang="en-HK" sz="9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HK" sz="900" u="none" strike="noStrike">
                          <a:effectLst/>
                        </a:rPr>
                        <a:t>(86) 135 6419 3446 </a:t>
                      </a:r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extLst>
                  <a:ext uri="{0D108BD9-81ED-4DB2-BD59-A6C34878D82A}">
                    <a16:rowId xmlns:a16="http://schemas.microsoft.com/office/drawing/2014/main" val="1752423998"/>
                  </a:ext>
                </a:extLst>
              </a:tr>
              <a:tr h="138558">
                <a:tc>
                  <a:txBody>
                    <a:bodyPr/>
                    <a:lstStyle/>
                    <a:p>
                      <a:pPr algn="l" fontAlgn="b"/>
                      <a:endParaRPr lang="en-HK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b"/>
                </a:tc>
                <a:extLst>
                  <a:ext uri="{0D108BD9-81ED-4DB2-BD59-A6C34878D82A}">
                    <a16:rowId xmlns:a16="http://schemas.microsoft.com/office/drawing/2014/main" val="2337879954"/>
                  </a:ext>
                </a:extLst>
              </a:tr>
              <a:tr h="25704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HK" sz="900" b="1" u="none" strike="noStrike" dirty="0">
                          <a:effectLst/>
                        </a:rPr>
                        <a:t>Norman Global Logistic (Shanghai) Limited Qingdao Branch</a:t>
                      </a:r>
                      <a:endParaRPr lang="en-HK" sz="900" b="1" i="0" u="none" strike="noStrike" dirty="0">
                        <a:solidFill>
                          <a:srgbClr val="2440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 h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H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H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extLst>
                  <a:ext uri="{0D108BD9-81ED-4DB2-BD59-A6C34878D82A}">
                    <a16:rowId xmlns:a16="http://schemas.microsoft.com/office/drawing/2014/main" val="3080700386"/>
                  </a:ext>
                </a:extLst>
              </a:tr>
              <a:tr h="138558"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none" strike="noStrike" dirty="0">
                          <a:effectLst/>
                        </a:rPr>
                        <a:t>Ms. Linn Jiang </a:t>
                      </a:r>
                      <a:endParaRPr lang="en-HK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none" strike="noStrike">
                          <a:effectLst/>
                        </a:rPr>
                        <a:t>Branch Manager</a:t>
                      </a:r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sng" strike="noStrike">
                          <a:effectLst/>
                          <a:hlinkClick r:id="rId7" tooltip="mailto:linn.jiang@normanglobal.com"/>
                        </a:rPr>
                        <a:t>linn.jiang@normanglobal.com</a:t>
                      </a:r>
                      <a:endParaRPr lang="en-HK" sz="9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HK" sz="900" u="none" strike="noStrike">
                          <a:effectLst/>
                        </a:rPr>
                        <a:t>+86 18561611586 </a:t>
                      </a:r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extLst>
                  <a:ext uri="{0D108BD9-81ED-4DB2-BD59-A6C34878D82A}">
                    <a16:rowId xmlns:a16="http://schemas.microsoft.com/office/drawing/2014/main" val="1612818769"/>
                  </a:ext>
                </a:extLst>
              </a:tr>
              <a:tr h="138558"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none" strike="noStrike" dirty="0">
                          <a:effectLst/>
                        </a:rPr>
                        <a:t>Mr. Robert Foster </a:t>
                      </a:r>
                      <a:endParaRPr lang="en-HK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none" strike="noStrike">
                          <a:effectLst/>
                        </a:rPr>
                        <a:t>BDM </a:t>
                      </a:r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sng" strike="noStrike">
                          <a:effectLst/>
                          <a:hlinkClick r:id="rId6" tooltip="mailto:robert.foster@normanglobal.com"/>
                        </a:rPr>
                        <a:t>robert.foster@normanglobal.com</a:t>
                      </a:r>
                      <a:endParaRPr lang="en-HK" sz="9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HK" sz="900" u="none" strike="noStrike">
                          <a:effectLst/>
                        </a:rPr>
                        <a:t>+86 138 1756 4514</a:t>
                      </a:r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extLst>
                  <a:ext uri="{0D108BD9-81ED-4DB2-BD59-A6C34878D82A}">
                    <a16:rowId xmlns:a16="http://schemas.microsoft.com/office/drawing/2014/main" val="2788446558"/>
                  </a:ext>
                </a:extLst>
              </a:tr>
              <a:tr h="138558">
                <a:tc>
                  <a:txBody>
                    <a:bodyPr/>
                    <a:lstStyle/>
                    <a:p>
                      <a:pPr algn="l" fontAlgn="b"/>
                      <a:endParaRPr lang="en-HK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b"/>
                </a:tc>
                <a:extLst>
                  <a:ext uri="{0D108BD9-81ED-4DB2-BD59-A6C34878D82A}">
                    <a16:rowId xmlns:a16="http://schemas.microsoft.com/office/drawing/2014/main" val="3187508725"/>
                  </a:ext>
                </a:extLst>
              </a:tr>
              <a:tr h="257046"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b="1" u="none" strike="noStrike" dirty="0">
                          <a:effectLst/>
                        </a:rPr>
                        <a:t>Norman Global Logistics Ningbo</a:t>
                      </a:r>
                      <a:endParaRPr lang="en-HK" sz="900" b="1" i="0" u="none" strike="noStrike" dirty="0">
                        <a:solidFill>
                          <a:srgbClr val="20376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H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H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H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extLst>
                  <a:ext uri="{0D108BD9-81ED-4DB2-BD59-A6C34878D82A}">
                    <a16:rowId xmlns:a16="http://schemas.microsoft.com/office/drawing/2014/main" val="3747613089"/>
                  </a:ext>
                </a:extLst>
              </a:tr>
              <a:tr h="138558"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none" strike="noStrike" dirty="0">
                          <a:effectLst/>
                        </a:rPr>
                        <a:t>Ms. Judy He</a:t>
                      </a:r>
                      <a:endParaRPr lang="en-HK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none" strike="noStrike">
                          <a:effectLst/>
                        </a:rPr>
                        <a:t>Branch Manager</a:t>
                      </a:r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sng" strike="noStrike">
                          <a:effectLst/>
                          <a:hlinkClick r:id="rId8" tooltip="mailto:judy.he@normanglobal.com"/>
                        </a:rPr>
                        <a:t>judy.he@normanglobal.com</a:t>
                      </a:r>
                      <a:endParaRPr lang="en-HK" sz="9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HK" sz="900" u="none" strike="noStrike">
                          <a:effectLst/>
                        </a:rPr>
                        <a:t>+86 189 5749 9900</a:t>
                      </a:r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extLst>
                  <a:ext uri="{0D108BD9-81ED-4DB2-BD59-A6C34878D82A}">
                    <a16:rowId xmlns:a16="http://schemas.microsoft.com/office/drawing/2014/main" val="4087896548"/>
                  </a:ext>
                </a:extLst>
              </a:tr>
              <a:tr h="138558"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none" strike="noStrike" dirty="0">
                          <a:effectLst/>
                        </a:rPr>
                        <a:t>Mr. Robert Foster </a:t>
                      </a:r>
                      <a:endParaRPr lang="en-HK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none" strike="noStrike">
                          <a:effectLst/>
                        </a:rPr>
                        <a:t>BDM </a:t>
                      </a:r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sng" strike="noStrike">
                          <a:effectLst/>
                          <a:hlinkClick r:id="rId6" tooltip="mailto:robert.foster@normanglobal.com"/>
                        </a:rPr>
                        <a:t>robert.foster@normanglobal.com</a:t>
                      </a:r>
                      <a:endParaRPr lang="en-HK" sz="9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HK" sz="900" u="none" strike="noStrike">
                          <a:effectLst/>
                        </a:rPr>
                        <a:t>+86 138 1756 4514</a:t>
                      </a:r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extLst>
                  <a:ext uri="{0D108BD9-81ED-4DB2-BD59-A6C34878D82A}">
                    <a16:rowId xmlns:a16="http://schemas.microsoft.com/office/drawing/2014/main" val="2919039470"/>
                  </a:ext>
                </a:extLst>
              </a:tr>
              <a:tr h="138558">
                <a:tc>
                  <a:txBody>
                    <a:bodyPr/>
                    <a:lstStyle/>
                    <a:p>
                      <a:pPr algn="l" fontAlgn="b"/>
                      <a:endParaRPr lang="en-HK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HK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b"/>
                </a:tc>
                <a:extLst>
                  <a:ext uri="{0D108BD9-81ED-4DB2-BD59-A6C34878D82A}">
                    <a16:rowId xmlns:a16="http://schemas.microsoft.com/office/drawing/2014/main" val="3925419685"/>
                  </a:ext>
                </a:extLst>
              </a:tr>
              <a:tr h="257046"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b="1" u="none" strike="noStrike" dirty="0">
                          <a:effectLst/>
                        </a:rPr>
                        <a:t>Norman Global Logistics Xiamen</a:t>
                      </a:r>
                      <a:endParaRPr lang="en-HK" sz="900" b="1" i="0" u="none" strike="noStrike" dirty="0">
                        <a:solidFill>
                          <a:srgbClr val="20376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H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H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H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extLst>
                  <a:ext uri="{0D108BD9-81ED-4DB2-BD59-A6C34878D82A}">
                    <a16:rowId xmlns:a16="http://schemas.microsoft.com/office/drawing/2014/main" val="2064499765"/>
                  </a:ext>
                </a:extLst>
              </a:tr>
              <a:tr h="257046"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none" strike="noStrike" dirty="0">
                          <a:effectLst/>
                        </a:rPr>
                        <a:t>Ms. Susan Lee</a:t>
                      </a:r>
                      <a:endParaRPr lang="en-HK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none" strike="noStrike">
                          <a:effectLst/>
                        </a:rPr>
                        <a:t>Customer Service Manager</a:t>
                      </a:r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sng" strike="noStrike">
                          <a:effectLst/>
                          <a:hlinkClick r:id="rId9" tooltip="mailto:susan.lee@normanglobal.com"/>
                        </a:rPr>
                        <a:t>susan.lee@normanglobal.com</a:t>
                      </a:r>
                      <a:endParaRPr lang="en-HK" sz="9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HK" sz="900" u="none" strike="noStrike">
                          <a:effectLst/>
                        </a:rPr>
                        <a:t>+86 013 599505379</a:t>
                      </a:r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extLst>
                  <a:ext uri="{0D108BD9-81ED-4DB2-BD59-A6C34878D82A}">
                    <a16:rowId xmlns:a16="http://schemas.microsoft.com/office/drawing/2014/main" val="971506642"/>
                  </a:ext>
                </a:extLst>
              </a:tr>
              <a:tr h="138558"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none" strike="noStrike" dirty="0">
                          <a:effectLst/>
                        </a:rPr>
                        <a:t>Ms. Vina Luo</a:t>
                      </a:r>
                      <a:endParaRPr lang="en-HK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none" strike="noStrike">
                          <a:effectLst/>
                        </a:rPr>
                        <a:t>Operation</a:t>
                      </a:r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sng" strike="noStrike">
                          <a:effectLst/>
                          <a:hlinkClick r:id="rId10" tooltip="mailto:sandy.ye@normanglobal.com"/>
                        </a:rPr>
                        <a:t>sandy.ye@normanglobal.com</a:t>
                      </a:r>
                      <a:endParaRPr lang="en-HK" sz="9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HK" sz="900" u="none" strike="noStrike">
                          <a:effectLst/>
                        </a:rPr>
                        <a:t>+86 013 960709842</a:t>
                      </a:r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extLst>
                  <a:ext uri="{0D108BD9-81ED-4DB2-BD59-A6C34878D82A}">
                    <a16:rowId xmlns:a16="http://schemas.microsoft.com/office/drawing/2014/main" val="1031852393"/>
                  </a:ext>
                </a:extLst>
              </a:tr>
              <a:tr h="138558"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none" strike="noStrike" dirty="0">
                          <a:effectLst/>
                        </a:rPr>
                        <a:t>Ms. Dona Chen</a:t>
                      </a:r>
                      <a:endParaRPr lang="en-HK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none" strike="noStrike">
                          <a:effectLst/>
                        </a:rPr>
                        <a:t>Finance</a:t>
                      </a:r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sng" strike="noStrike">
                          <a:effectLst/>
                          <a:hlinkClick r:id="rId11" tooltip="mailto:dona.chen@normanglobal.com"/>
                        </a:rPr>
                        <a:t>dona.chen@normanglobal.com</a:t>
                      </a:r>
                      <a:endParaRPr lang="en-HK" sz="9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HK" sz="900" u="none" strike="noStrike">
                          <a:effectLst/>
                        </a:rPr>
                        <a:t>+86 013860456356</a:t>
                      </a:r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extLst>
                  <a:ext uri="{0D108BD9-81ED-4DB2-BD59-A6C34878D82A}">
                    <a16:rowId xmlns:a16="http://schemas.microsoft.com/office/drawing/2014/main" val="471752368"/>
                  </a:ext>
                </a:extLst>
              </a:tr>
              <a:tr h="138558">
                <a:tc>
                  <a:txBody>
                    <a:bodyPr/>
                    <a:lstStyle/>
                    <a:p>
                      <a:pPr algn="l" fontAlgn="b"/>
                      <a:endParaRPr lang="en-HK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b"/>
                </a:tc>
                <a:extLst>
                  <a:ext uri="{0D108BD9-81ED-4DB2-BD59-A6C34878D82A}">
                    <a16:rowId xmlns:a16="http://schemas.microsoft.com/office/drawing/2014/main" val="4154296154"/>
                  </a:ext>
                </a:extLst>
              </a:tr>
              <a:tr h="257046"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b="1" u="none" strike="noStrike" dirty="0">
                          <a:effectLst/>
                        </a:rPr>
                        <a:t>Norman Global Logistics Beijing</a:t>
                      </a:r>
                      <a:endParaRPr lang="en-HK" sz="900" b="1" i="0" u="none" strike="noStrike" dirty="0">
                        <a:solidFill>
                          <a:srgbClr val="20376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H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H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H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extLst>
                  <a:ext uri="{0D108BD9-81ED-4DB2-BD59-A6C34878D82A}">
                    <a16:rowId xmlns:a16="http://schemas.microsoft.com/office/drawing/2014/main" val="2148890550"/>
                  </a:ext>
                </a:extLst>
              </a:tr>
              <a:tr h="138558"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none" strike="noStrike" dirty="0">
                          <a:effectLst/>
                        </a:rPr>
                        <a:t>Ms. Linn Jiang </a:t>
                      </a:r>
                      <a:endParaRPr lang="en-HK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none" strike="noStrike">
                          <a:effectLst/>
                        </a:rPr>
                        <a:t>Branch Manager</a:t>
                      </a:r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sng" strike="noStrike">
                          <a:effectLst/>
                          <a:hlinkClick r:id="rId7"/>
                        </a:rPr>
                        <a:t>linn.jiang@normanglobal.com</a:t>
                      </a:r>
                      <a:endParaRPr lang="en-HK" sz="9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HK" sz="900" u="none" strike="noStrike">
                          <a:effectLst/>
                        </a:rPr>
                        <a:t>+86 18561611586 </a:t>
                      </a:r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extLst>
                  <a:ext uri="{0D108BD9-81ED-4DB2-BD59-A6C34878D82A}">
                    <a16:rowId xmlns:a16="http://schemas.microsoft.com/office/drawing/2014/main" val="2363568219"/>
                  </a:ext>
                </a:extLst>
              </a:tr>
              <a:tr h="138558"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none" strike="noStrike" dirty="0">
                          <a:effectLst/>
                        </a:rPr>
                        <a:t>Mr. Robert Foster </a:t>
                      </a:r>
                      <a:endParaRPr lang="en-HK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none" strike="noStrike">
                          <a:effectLst/>
                        </a:rPr>
                        <a:t>BDM</a:t>
                      </a:r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sng" strike="noStrike">
                          <a:effectLst/>
                          <a:hlinkClick r:id="rId6"/>
                        </a:rPr>
                        <a:t>robert.foster@normanglobal.com</a:t>
                      </a:r>
                      <a:endParaRPr lang="en-HK" sz="9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HK" sz="900" u="none" strike="noStrike">
                          <a:effectLst/>
                        </a:rPr>
                        <a:t>+86 138 1756 4514</a:t>
                      </a:r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extLst>
                  <a:ext uri="{0D108BD9-81ED-4DB2-BD59-A6C34878D82A}">
                    <a16:rowId xmlns:a16="http://schemas.microsoft.com/office/drawing/2014/main" val="2164432149"/>
                  </a:ext>
                </a:extLst>
              </a:tr>
              <a:tr h="138558">
                <a:tc>
                  <a:txBody>
                    <a:bodyPr/>
                    <a:lstStyle/>
                    <a:p>
                      <a:pPr algn="l" fontAlgn="b"/>
                      <a:endParaRPr lang="en-HK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b"/>
                </a:tc>
                <a:extLst>
                  <a:ext uri="{0D108BD9-81ED-4DB2-BD59-A6C34878D82A}">
                    <a16:rowId xmlns:a16="http://schemas.microsoft.com/office/drawing/2014/main" val="2055941670"/>
                  </a:ext>
                </a:extLst>
              </a:tr>
              <a:tr h="25704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u="none" strike="noStrike" dirty="0">
                          <a:effectLst/>
                        </a:rPr>
                        <a:t>Norman Global Logistics Ho Chi minh City</a:t>
                      </a:r>
                      <a:endParaRPr lang="it-IT" sz="900" b="1" i="0" u="none" strike="noStrike" dirty="0">
                        <a:solidFill>
                          <a:srgbClr val="20376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H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H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H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extLst>
                  <a:ext uri="{0D108BD9-81ED-4DB2-BD59-A6C34878D82A}">
                    <a16:rowId xmlns:a16="http://schemas.microsoft.com/office/drawing/2014/main" val="3911694927"/>
                  </a:ext>
                </a:extLst>
              </a:tr>
              <a:tr h="138558"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none" strike="noStrike" dirty="0">
                          <a:effectLst/>
                        </a:rPr>
                        <a:t>Mr. Robert Foster </a:t>
                      </a:r>
                      <a:endParaRPr lang="en-HK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none" strike="noStrike">
                          <a:effectLst/>
                        </a:rPr>
                        <a:t>BDM </a:t>
                      </a:r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sng" strike="noStrike">
                          <a:effectLst/>
                          <a:hlinkClick r:id="rId12"/>
                        </a:rPr>
                        <a:t>robert.foster@normanglobal.com</a:t>
                      </a:r>
                      <a:endParaRPr lang="en-HK" sz="9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HK" sz="900" u="none" strike="noStrike">
                          <a:effectLst/>
                        </a:rPr>
                        <a:t>+86 138 1756 4514</a:t>
                      </a:r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extLst>
                  <a:ext uri="{0D108BD9-81ED-4DB2-BD59-A6C34878D82A}">
                    <a16:rowId xmlns:a16="http://schemas.microsoft.com/office/drawing/2014/main" val="1735693299"/>
                  </a:ext>
                </a:extLst>
              </a:tr>
              <a:tr h="138558"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none" strike="noStrike" dirty="0">
                          <a:effectLst/>
                        </a:rPr>
                        <a:t>Operations </a:t>
                      </a:r>
                      <a:endParaRPr lang="en-HK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none" strike="noStrike">
                          <a:effectLst/>
                        </a:rPr>
                        <a:t> </a:t>
                      </a:r>
                      <a:endParaRPr lang="en-HK" sz="900" b="1" i="0" u="none" strike="noStrike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HK" sz="900" u="none" strike="noStrike">
                          <a:effectLst/>
                        </a:rPr>
                        <a:t> </a:t>
                      </a:r>
                      <a:endParaRPr lang="en-HK" sz="900" b="1" i="0" u="none" strike="noStrike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HK" sz="900" u="none" strike="noStrike">
                          <a:effectLst/>
                        </a:rPr>
                        <a:t> </a:t>
                      </a:r>
                      <a:endParaRPr lang="en-HK" sz="900" b="1" i="0" u="none" strike="noStrike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extLst>
                  <a:ext uri="{0D108BD9-81ED-4DB2-BD59-A6C34878D82A}">
                    <a16:rowId xmlns:a16="http://schemas.microsoft.com/office/drawing/2014/main" val="4007284426"/>
                  </a:ext>
                </a:extLst>
              </a:tr>
              <a:tr h="138558"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none" strike="noStrike" dirty="0">
                          <a:effectLst/>
                        </a:rPr>
                        <a:t>Ms. Tina Nguyen</a:t>
                      </a:r>
                      <a:endParaRPr lang="en-HK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none" strike="noStrike">
                          <a:effectLst/>
                        </a:rPr>
                        <a:t>Key Contact</a:t>
                      </a:r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sng" strike="noStrike">
                          <a:effectLst/>
                          <a:hlinkClick r:id="rId13"/>
                        </a:rPr>
                        <a:t>tina.nguyen@normanglobal.com</a:t>
                      </a:r>
                      <a:endParaRPr lang="en-HK" sz="9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HK" sz="900" u="none" strike="noStrike">
                          <a:effectLst/>
                        </a:rPr>
                        <a:t>+84 9036 37872</a:t>
                      </a:r>
                      <a:endParaRPr lang="en-H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extLst>
                  <a:ext uri="{0D108BD9-81ED-4DB2-BD59-A6C34878D82A}">
                    <a16:rowId xmlns:a16="http://schemas.microsoft.com/office/drawing/2014/main" val="4091919434"/>
                  </a:ext>
                </a:extLst>
              </a:tr>
              <a:tr h="138558"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none" strike="noStrike" dirty="0">
                          <a:effectLst/>
                        </a:rPr>
                        <a:t>Ms. Jess Nguyen</a:t>
                      </a:r>
                      <a:endParaRPr lang="en-HK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none" strike="noStrike" dirty="0">
                          <a:effectLst/>
                        </a:rPr>
                        <a:t>Customer Service</a:t>
                      </a:r>
                      <a:endParaRPr lang="en-HK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900" u="sng" strike="noStrike" dirty="0">
                          <a:effectLst/>
                          <a:hlinkClick r:id="rId14"/>
                        </a:rPr>
                        <a:t>jess.nguyen@normanglobal.com</a:t>
                      </a:r>
                      <a:endParaRPr lang="en-HK" sz="9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HK" sz="900" u="none" strike="noStrike" dirty="0">
                          <a:effectLst/>
                        </a:rPr>
                        <a:t>+84 12222 64673</a:t>
                      </a:r>
                      <a:endParaRPr lang="en-HK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87" marR="3687" marT="3687" marB="0" anchor="ctr"/>
                </a:tc>
                <a:extLst>
                  <a:ext uri="{0D108BD9-81ED-4DB2-BD59-A6C34878D82A}">
                    <a16:rowId xmlns:a16="http://schemas.microsoft.com/office/drawing/2014/main" val="2816692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716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6"/>
          <p:cNvSpPr>
            <a:spLocks noChangeArrowheads="1"/>
          </p:cNvSpPr>
          <p:nvPr/>
        </p:nvSpPr>
        <p:spPr bwMode="auto">
          <a:xfrm>
            <a:off x="2819401" y="469900"/>
            <a:ext cx="74644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rifa Roman" pitchFamily="-128" charset="0"/>
                <a:ea typeface="ヒラギノ角ゴ Pro W3" pitchFamily="-112" charset="-128"/>
              </a:defRPr>
            </a:lvl9pPr>
          </a:lstStyle>
          <a:p>
            <a:pPr>
              <a:lnSpc>
                <a:spcPts val="2700"/>
              </a:lnSpc>
            </a:pPr>
            <a:r>
              <a:rPr lang="en-US" alt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SERVICES</a:t>
            </a:r>
            <a:br>
              <a:rPr lang="en-US" alt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altLang="en-US" sz="1800" dirty="0">
                <a:solidFill>
                  <a:schemeClr val="bg1"/>
                </a:solidFill>
                <a:latin typeface="Arial Black" panose="020B0A04020102020204" pitchFamily="34" charset="0"/>
              </a:rPr>
              <a:t>Buyers consolidation – Mainland China</a:t>
            </a:r>
          </a:p>
        </p:txBody>
      </p:sp>
      <p:pic>
        <p:nvPicPr>
          <p:cNvPr id="8" name="E0AEA638-C3BD-477C-A2E1-50B2AB14A77D" descr="155D4A83-E2D4-430B-A625-F20AA1BBBE4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35" y="422060"/>
            <a:ext cx="3083138" cy="69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F3CC8A-D0D7-4141-9561-8B82FA10EB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88" y="1490710"/>
            <a:ext cx="3176220" cy="15881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288A12-704D-43DD-8662-8BDCD5FDD7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88" y="3463873"/>
            <a:ext cx="3206231" cy="12770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A1731FE-6D66-4DFC-87E6-A6083DFA6484}"/>
              </a:ext>
            </a:extLst>
          </p:cNvPr>
          <p:cNvSpPr txBox="1"/>
          <p:nvPr/>
        </p:nvSpPr>
        <p:spPr>
          <a:xfrm>
            <a:off x="2177120" y="1184088"/>
            <a:ext cx="193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Sales &amp; Marketing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407EE5-EFF5-4D09-BD05-2C94755273E7}"/>
              </a:ext>
            </a:extLst>
          </p:cNvPr>
          <p:cNvSpPr txBox="1"/>
          <p:nvPr/>
        </p:nvSpPr>
        <p:spPr>
          <a:xfrm>
            <a:off x="7612023" y="1184088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Visibility online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56C549-395C-4B91-B9B0-7720D1C5B76C}"/>
              </a:ext>
            </a:extLst>
          </p:cNvPr>
          <p:cNvSpPr txBox="1"/>
          <p:nvPr/>
        </p:nvSpPr>
        <p:spPr>
          <a:xfrm>
            <a:off x="2082404" y="4740035"/>
            <a:ext cx="147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Service finder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33566F-8824-4B9B-B894-F5318B0DBB82}"/>
              </a:ext>
            </a:extLst>
          </p:cNvPr>
          <p:cNvSpPr txBox="1"/>
          <p:nvPr/>
        </p:nvSpPr>
        <p:spPr>
          <a:xfrm>
            <a:off x="1364833" y="3186247"/>
            <a:ext cx="3675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Manage Rates, Schedules &amp; Bookings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39DB38A-502D-49D1-9E15-3F2DF154C6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33" y="5040619"/>
            <a:ext cx="3270086" cy="14191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17F684-EFC5-44FF-90E1-B71384998B09}"/>
              </a:ext>
            </a:extLst>
          </p:cNvPr>
          <p:cNvSpPr txBox="1"/>
          <p:nvPr/>
        </p:nvSpPr>
        <p:spPr>
          <a:xfrm>
            <a:off x="7167262" y="14886"/>
            <a:ext cx="500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solidFill>
                  <a:srgbClr val="002060"/>
                </a:solidFill>
                <a:latin typeface="+mj-lt"/>
              </a:rPr>
              <a:t>NGL Online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2E674F-CC9F-4775-B9BA-FBC345919E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705" y="1493231"/>
            <a:ext cx="3206231" cy="16709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2174ECE-B8E1-44E2-853B-17000B2299A6}"/>
              </a:ext>
            </a:extLst>
          </p:cNvPr>
          <p:cNvSpPr txBox="1"/>
          <p:nvPr/>
        </p:nvSpPr>
        <p:spPr>
          <a:xfrm>
            <a:off x="7881899" y="3113493"/>
            <a:ext cx="1654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Events updates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83A406-681B-4DE8-885F-8138C5FAD5A3}"/>
              </a:ext>
            </a:extLst>
          </p:cNvPr>
          <p:cNvSpPr txBox="1"/>
          <p:nvPr/>
        </p:nvSpPr>
        <p:spPr>
          <a:xfrm>
            <a:off x="7838046" y="5240754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Milestones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B2C4B7-B71B-4F12-87E3-5299173A77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705" y="3473328"/>
            <a:ext cx="3240472" cy="18227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FDAC0E-A3B1-41F0-BAC5-0054DD76A4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34622"/>
            <a:ext cx="5339516" cy="112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9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3">
            <a:extLst>
              <a:ext uri="{FF2B5EF4-FFF2-40B4-BE49-F238E27FC236}">
                <a16:creationId xmlns:a16="http://schemas.microsoft.com/office/drawing/2014/main" id="{1027706D-3D79-49CB-96B4-2C5E5786F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762" y="5836784"/>
            <a:ext cx="4676774" cy="45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>
            <a:extLst>
              <a:ext uri="{FF2B5EF4-FFF2-40B4-BE49-F238E27FC236}">
                <a16:creationId xmlns:a16="http://schemas.microsoft.com/office/drawing/2014/main" id="{4D858976-196C-4ABC-A710-017DAC9B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762" y="3654761"/>
            <a:ext cx="4680251" cy="2062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FEC0D5-2D34-4273-A850-7660D6D1D79C}"/>
              </a:ext>
            </a:extLst>
          </p:cNvPr>
          <p:cNvSpPr txBox="1"/>
          <p:nvPr/>
        </p:nvSpPr>
        <p:spPr>
          <a:xfrm>
            <a:off x="8358188" y="561975"/>
            <a:ext cx="3167062" cy="27597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+mn-lt"/>
              <a:cs typeface="Poppins SemiBold" panose="02000000000000000000" pitchFamily="2" charset="0"/>
            </a:endParaRPr>
          </a:p>
          <a:p>
            <a:pPr marL="142875" indent="-142875" algn="just">
              <a:spcAft>
                <a:spcPts val="75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Milestones &amp; Events</a:t>
            </a:r>
          </a:p>
          <a:p>
            <a:pPr marL="142875" indent="-142875" algn="just">
              <a:spcAft>
                <a:spcPts val="75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Online Quotes</a:t>
            </a:r>
          </a:p>
          <a:p>
            <a:pPr marL="142875" indent="-142875" algn="just">
              <a:spcAft>
                <a:spcPts val="75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Instant Bookings</a:t>
            </a:r>
          </a:p>
          <a:p>
            <a:pPr marL="142875" indent="-142875" algn="just">
              <a:spcAft>
                <a:spcPts val="75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Online schedules</a:t>
            </a:r>
          </a:p>
          <a:p>
            <a:pPr marL="142875" indent="-142875" algn="just">
              <a:spcAft>
                <a:spcPts val="75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Customized Dashboard</a:t>
            </a:r>
          </a:p>
          <a:p>
            <a:pPr marL="142875" indent="-142875" algn="just">
              <a:spcAft>
                <a:spcPts val="75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Shipment Overview</a:t>
            </a:r>
            <a:endParaRPr lang="en-GB" altLang="en-US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E0AEA638-C3BD-477C-A2E1-50B2AB14A77D" descr="155D4A83-E2D4-430B-A625-F20AA1BBBE4D">
            <a:extLst>
              <a:ext uri="{FF2B5EF4-FFF2-40B4-BE49-F238E27FC236}">
                <a16:creationId xmlns:a16="http://schemas.microsoft.com/office/drawing/2014/main" id="{BA812E9E-00ED-477D-BC9F-5BDCA6CFF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35" y="422060"/>
            <a:ext cx="3083138" cy="69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829284-00DB-49C4-BB41-DA4D69FB3B7E}"/>
              </a:ext>
            </a:extLst>
          </p:cNvPr>
          <p:cNvSpPr txBox="1"/>
          <p:nvPr/>
        </p:nvSpPr>
        <p:spPr>
          <a:xfrm>
            <a:off x="7167262" y="14886"/>
            <a:ext cx="500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solidFill>
                  <a:srgbClr val="002060"/>
                </a:solidFill>
                <a:latin typeface="+mj-lt"/>
              </a:rPr>
              <a:t>NGL Online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BFDF71-5EE8-4BFF-89D2-3CA50DE5E5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3" y="1198648"/>
            <a:ext cx="7773106" cy="38265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959</Words>
  <Application>Microsoft Office PowerPoint</Application>
  <PresentationFormat>Widescreen</PresentationFormat>
  <Paragraphs>261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Serifa Roman</vt:lpstr>
      <vt:lpstr>Verdana</vt:lpstr>
      <vt:lpstr>Wingdings</vt:lpstr>
      <vt:lpstr>Office Theme</vt:lpstr>
      <vt:lpstr>PowerPoint Presentation</vt:lpstr>
      <vt:lpstr>Introduction</vt:lpstr>
      <vt:lpstr>PowerPoint Presentation</vt:lpstr>
      <vt:lpstr>Asia Import / Export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Warehousing in China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Foster</dc:creator>
  <cp:lastModifiedBy>stefan</cp:lastModifiedBy>
  <cp:revision>132</cp:revision>
  <cp:lastPrinted>2017-02-10T08:11:17Z</cp:lastPrinted>
  <dcterms:created xsi:type="dcterms:W3CDTF">2016-01-28T12:30:11Z</dcterms:created>
  <dcterms:modified xsi:type="dcterms:W3CDTF">2021-07-07T04:38:31Z</dcterms:modified>
</cp:coreProperties>
</file>