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 id="2147483708" r:id="rId3"/>
    <p:sldMasterId id="2147483720" r:id="rId4"/>
    <p:sldMasterId id="2147483732" r:id="rId5"/>
    <p:sldMasterId id="2147483744" r:id="rId6"/>
    <p:sldMasterId id="2147483756" r:id="rId7"/>
    <p:sldMasterId id="2147483768" r:id="rId8"/>
  </p:sldMasterIdLst>
  <p:notesMasterIdLst>
    <p:notesMasterId r:id="rId33"/>
  </p:notesMasterIdLst>
  <p:sldIdLst>
    <p:sldId id="256" r:id="rId9"/>
    <p:sldId id="358" r:id="rId10"/>
    <p:sldId id="338" r:id="rId11"/>
    <p:sldId id="340" r:id="rId12"/>
    <p:sldId id="341" r:id="rId13"/>
    <p:sldId id="342" r:id="rId14"/>
    <p:sldId id="343" r:id="rId15"/>
    <p:sldId id="344" r:id="rId16"/>
    <p:sldId id="345" r:id="rId17"/>
    <p:sldId id="346" r:id="rId18"/>
    <p:sldId id="347" r:id="rId19"/>
    <p:sldId id="348" r:id="rId20"/>
    <p:sldId id="349" r:id="rId21"/>
    <p:sldId id="350" r:id="rId22"/>
    <p:sldId id="351" r:id="rId23"/>
    <p:sldId id="352" r:id="rId24"/>
    <p:sldId id="353" r:id="rId25"/>
    <p:sldId id="354" r:id="rId26"/>
    <p:sldId id="355" r:id="rId27"/>
    <p:sldId id="356" r:id="rId28"/>
    <p:sldId id="357" r:id="rId29"/>
    <p:sldId id="360" r:id="rId30"/>
    <p:sldId id="361" r:id="rId31"/>
    <p:sldId id="333" r:id="rId3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A1CA"/>
    <a:srgbClr val="0052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5" autoAdjust="0"/>
    <p:restoredTop sz="95290" autoAdjust="0"/>
  </p:normalViewPr>
  <p:slideViewPr>
    <p:cSldViewPr>
      <p:cViewPr varScale="1">
        <p:scale>
          <a:sx n="110" d="100"/>
          <a:sy n="110" d="100"/>
        </p:scale>
        <p:origin x="606" y="96"/>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slideMaster" Target="slideMasters/slideMaster3.xml"/><Relationship Id="rId21" Type="http://schemas.openxmlformats.org/officeDocument/2006/relationships/slide" Target="slides/slide13.xml"/><Relationship Id="rId34"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3AE8DD09-58CA-4C82-B9AA-6F18E056F023}" type="datetimeFigureOut">
              <a:rPr lang="en-US" smtClean="0"/>
              <a:pPr/>
              <a:t>10/12/2020</a:t>
            </a:fld>
            <a:endParaRPr lang="en-US" dirty="0"/>
          </a:p>
        </p:txBody>
      </p:sp>
      <p:sp>
        <p:nvSpPr>
          <p:cNvPr id="4" name="Slide Image Placeholder 3"/>
          <p:cNvSpPr>
            <a:spLocks noGrp="1" noRot="1" noChangeAspect="1"/>
          </p:cNvSpPr>
          <p:nvPr>
            <p:ph type="sldImg" idx="2"/>
          </p:nvPr>
        </p:nvSpPr>
        <p:spPr>
          <a:xfrm>
            <a:off x="406400" y="698500"/>
            <a:ext cx="6197600" cy="3486150"/>
          </a:xfrm>
          <a:prstGeom prst="rect">
            <a:avLst/>
          </a:prstGeom>
          <a:noFill/>
          <a:ln w="12700">
            <a:solidFill>
              <a:prstClr val="black"/>
            </a:solidFill>
          </a:ln>
        </p:spPr>
        <p:txBody>
          <a:bodyPr vert="horz" lIns="93172" tIns="46586" rIns="93172" bIns="4658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207C23A8-AF53-4865-9711-6AE75E804115}" type="slidenum">
              <a:rPr lang="en-US" smtClean="0"/>
              <a:pPr/>
              <a:t>‹#›</a:t>
            </a:fld>
            <a:endParaRPr lang="en-US" dirty="0"/>
          </a:p>
        </p:txBody>
      </p:sp>
    </p:spTree>
    <p:extLst>
      <p:ext uri="{BB962C8B-B14F-4D97-AF65-F5344CB8AC3E}">
        <p14:creationId xmlns:p14="http://schemas.microsoft.com/office/powerpoint/2010/main" val="841329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a:t>
            </a:fld>
            <a:endParaRPr lang="en-US" dirty="0"/>
          </a:p>
        </p:txBody>
      </p:sp>
    </p:spTree>
    <p:extLst>
      <p:ext uri="{BB962C8B-B14F-4D97-AF65-F5344CB8AC3E}">
        <p14:creationId xmlns:p14="http://schemas.microsoft.com/office/powerpoint/2010/main" val="21473597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10</a:t>
            </a:fld>
            <a:endParaRPr lang="en-US" dirty="0"/>
          </a:p>
        </p:txBody>
      </p:sp>
    </p:spTree>
    <p:extLst>
      <p:ext uri="{BB962C8B-B14F-4D97-AF65-F5344CB8AC3E}">
        <p14:creationId xmlns:p14="http://schemas.microsoft.com/office/powerpoint/2010/main" val="1696779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11</a:t>
            </a:fld>
            <a:endParaRPr lang="en-US" dirty="0"/>
          </a:p>
        </p:txBody>
      </p:sp>
    </p:spTree>
    <p:extLst>
      <p:ext uri="{BB962C8B-B14F-4D97-AF65-F5344CB8AC3E}">
        <p14:creationId xmlns:p14="http://schemas.microsoft.com/office/powerpoint/2010/main" val="635081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12</a:t>
            </a:fld>
            <a:endParaRPr lang="en-US" dirty="0"/>
          </a:p>
        </p:txBody>
      </p:sp>
    </p:spTree>
    <p:extLst>
      <p:ext uri="{BB962C8B-B14F-4D97-AF65-F5344CB8AC3E}">
        <p14:creationId xmlns:p14="http://schemas.microsoft.com/office/powerpoint/2010/main" val="3936368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13</a:t>
            </a:fld>
            <a:endParaRPr lang="en-US" dirty="0"/>
          </a:p>
        </p:txBody>
      </p:sp>
    </p:spTree>
    <p:extLst>
      <p:ext uri="{BB962C8B-B14F-4D97-AF65-F5344CB8AC3E}">
        <p14:creationId xmlns:p14="http://schemas.microsoft.com/office/powerpoint/2010/main" val="1756229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14</a:t>
            </a:fld>
            <a:endParaRPr lang="en-US" dirty="0"/>
          </a:p>
        </p:txBody>
      </p:sp>
    </p:spTree>
    <p:extLst>
      <p:ext uri="{BB962C8B-B14F-4D97-AF65-F5344CB8AC3E}">
        <p14:creationId xmlns:p14="http://schemas.microsoft.com/office/powerpoint/2010/main" val="35932628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15</a:t>
            </a:fld>
            <a:endParaRPr lang="en-US" dirty="0"/>
          </a:p>
        </p:txBody>
      </p:sp>
    </p:spTree>
    <p:extLst>
      <p:ext uri="{BB962C8B-B14F-4D97-AF65-F5344CB8AC3E}">
        <p14:creationId xmlns:p14="http://schemas.microsoft.com/office/powerpoint/2010/main" val="32456832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16</a:t>
            </a:fld>
            <a:endParaRPr lang="en-US" dirty="0"/>
          </a:p>
        </p:txBody>
      </p:sp>
    </p:spTree>
    <p:extLst>
      <p:ext uri="{BB962C8B-B14F-4D97-AF65-F5344CB8AC3E}">
        <p14:creationId xmlns:p14="http://schemas.microsoft.com/office/powerpoint/2010/main" val="41791396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17</a:t>
            </a:fld>
            <a:endParaRPr lang="en-US" dirty="0"/>
          </a:p>
        </p:txBody>
      </p:sp>
    </p:spTree>
    <p:extLst>
      <p:ext uri="{BB962C8B-B14F-4D97-AF65-F5344CB8AC3E}">
        <p14:creationId xmlns:p14="http://schemas.microsoft.com/office/powerpoint/2010/main" val="2362375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18</a:t>
            </a:fld>
            <a:endParaRPr lang="en-US" dirty="0"/>
          </a:p>
        </p:txBody>
      </p:sp>
    </p:spTree>
    <p:extLst>
      <p:ext uri="{BB962C8B-B14F-4D97-AF65-F5344CB8AC3E}">
        <p14:creationId xmlns:p14="http://schemas.microsoft.com/office/powerpoint/2010/main" val="31662121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19</a:t>
            </a:fld>
            <a:endParaRPr lang="en-US" dirty="0"/>
          </a:p>
        </p:txBody>
      </p:sp>
    </p:spTree>
    <p:extLst>
      <p:ext uri="{BB962C8B-B14F-4D97-AF65-F5344CB8AC3E}">
        <p14:creationId xmlns:p14="http://schemas.microsoft.com/office/powerpoint/2010/main" val="1720359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2</a:t>
            </a:fld>
            <a:endParaRPr lang="en-US" dirty="0"/>
          </a:p>
        </p:txBody>
      </p:sp>
    </p:spTree>
    <p:extLst>
      <p:ext uri="{BB962C8B-B14F-4D97-AF65-F5344CB8AC3E}">
        <p14:creationId xmlns:p14="http://schemas.microsoft.com/office/powerpoint/2010/main" val="42378360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20</a:t>
            </a:fld>
            <a:endParaRPr lang="en-US" dirty="0"/>
          </a:p>
        </p:txBody>
      </p:sp>
    </p:spTree>
    <p:extLst>
      <p:ext uri="{BB962C8B-B14F-4D97-AF65-F5344CB8AC3E}">
        <p14:creationId xmlns:p14="http://schemas.microsoft.com/office/powerpoint/2010/main" val="20002385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21</a:t>
            </a:fld>
            <a:endParaRPr lang="en-US" dirty="0"/>
          </a:p>
        </p:txBody>
      </p:sp>
    </p:spTree>
    <p:extLst>
      <p:ext uri="{BB962C8B-B14F-4D97-AF65-F5344CB8AC3E}">
        <p14:creationId xmlns:p14="http://schemas.microsoft.com/office/powerpoint/2010/main" val="25127892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22</a:t>
            </a:fld>
            <a:endParaRPr lang="en-US" dirty="0"/>
          </a:p>
        </p:txBody>
      </p:sp>
    </p:spTree>
    <p:extLst>
      <p:ext uri="{BB962C8B-B14F-4D97-AF65-F5344CB8AC3E}">
        <p14:creationId xmlns:p14="http://schemas.microsoft.com/office/powerpoint/2010/main" val="29540642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23</a:t>
            </a:fld>
            <a:endParaRPr lang="en-US" dirty="0"/>
          </a:p>
        </p:txBody>
      </p:sp>
    </p:spTree>
    <p:extLst>
      <p:ext uri="{BB962C8B-B14F-4D97-AF65-F5344CB8AC3E}">
        <p14:creationId xmlns:p14="http://schemas.microsoft.com/office/powerpoint/2010/main" val="2294524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3</a:t>
            </a:fld>
            <a:endParaRPr lang="en-US" dirty="0"/>
          </a:p>
        </p:txBody>
      </p:sp>
    </p:spTree>
    <p:extLst>
      <p:ext uri="{BB962C8B-B14F-4D97-AF65-F5344CB8AC3E}">
        <p14:creationId xmlns:p14="http://schemas.microsoft.com/office/powerpoint/2010/main" val="3767161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4</a:t>
            </a:fld>
            <a:endParaRPr lang="en-US" dirty="0"/>
          </a:p>
        </p:txBody>
      </p:sp>
    </p:spTree>
    <p:extLst>
      <p:ext uri="{BB962C8B-B14F-4D97-AF65-F5344CB8AC3E}">
        <p14:creationId xmlns:p14="http://schemas.microsoft.com/office/powerpoint/2010/main" val="2042545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5</a:t>
            </a:fld>
            <a:endParaRPr lang="en-US" dirty="0"/>
          </a:p>
        </p:txBody>
      </p:sp>
    </p:spTree>
    <p:extLst>
      <p:ext uri="{BB962C8B-B14F-4D97-AF65-F5344CB8AC3E}">
        <p14:creationId xmlns:p14="http://schemas.microsoft.com/office/powerpoint/2010/main" val="2028887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6</a:t>
            </a:fld>
            <a:endParaRPr lang="en-US" dirty="0"/>
          </a:p>
        </p:txBody>
      </p:sp>
    </p:spTree>
    <p:extLst>
      <p:ext uri="{BB962C8B-B14F-4D97-AF65-F5344CB8AC3E}">
        <p14:creationId xmlns:p14="http://schemas.microsoft.com/office/powerpoint/2010/main" val="180488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7</a:t>
            </a:fld>
            <a:endParaRPr lang="en-US" dirty="0"/>
          </a:p>
        </p:txBody>
      </p:sp>
    </p:spTree>
    <p:extLst>
      <p:ext uri="{BB962C8B-B14F-4D97-AF65-F5344CB8AC3E}">
        <p14:creationId xmlns:p14="http://schemas.microsoft.com/office/powerpoint/2010/main" val="38162686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8</a:t>
            </a:fld>
            <a:endParaRPr lang="en-US" dirty="0"/>
          </a:p>
        </p:txBody>
      </p:sp>
    </p:spTree>
    <p:extLst>
      <p:ext uri="{BB962C8B-B14F-4D97-AF65-F5344CB8AC3E}">
        <p14:creationId xmlns:p14="http://schemas.microsoft.com/office/powerpoint/2010/main" val="2177879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7C23A8-AF53-4865-9711-6AE75E804115}" type="slidenum">
              <a:rPr lang="en-US" smtClean="0"/>
              <a:pPr/>
              <a:t>9</a:t>
            </a:fld>
            <a:endParaRPr lang="en-US" dirty="0"/>
          </a:p>
        </p:txBody>
      </p:sp>
    </p:spTree>
    <p:extLst>
      <p:ext uri="{BB962C8B-B14F-4D97-AF65-F5344CB8AC3E}">
        <p14:creationId xmlns:p14="http://schemas.microsoft.com/office/powerpoint/2010/main" val="3804714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5FE3A36-5979-4FC7-AD7F-7F48DEBB1F08}"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742BB5-B83E-46FB-9492-A71600C4404C}"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CA3FB4-B6F5-49F3-9A6B-C53F34363E48}"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0436AE-3289-4996-8A8F-DFB585DBC815}" type="datetime1">
              <a:rPr lang="en-US" smtClean="0"/>
              <a:t>10/12/2020</a:t>
            </a:fld>
            <a:endParaRPr lang="en-US" dirty="0"/>
          </a:p>
        </p:txBody>
      </p:sp>
      <p:sp>
        <p:nvSpPr>
          <p:cNvPr id="5" name="Footer Placeholder 4"/>
          <p:cNvSpPr>
            <a:spLocks noGrp="1"/>
          </p:cNvSpPr>
          <p:nvPr>
            <p:ph type="ftr" sz="quarter" idx="11"/>
          </p:nvPr>
        </p:nvSpPr>
        <p:spPr/>
        <p:txBody>
          <a:bodyPr/>
          <a:lstStyle/>
          <a:p>
            <a:r>
              <a:rPr lang="en-US" smtClean="0"/>
              <a:t>ITAR Overview</a:t>
            </a:r>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255B05-A153-4F10-9D7C-F622B632BEE2}" type="datetime1">
              <a:rPr lang="en-US" smtClean="0"/>
              <a:t>10/12/2020</a:t>
            </a:fld>
            <a:endParaRPr lang="en-US" dirty="0"/>
          </a:p>
        </p:txBody>
      </p:sp>
      <p:sp>
        <p:nvSpPr>
          <p:cNvPr id="5" name="Footer Placeholder 4"/>
          <p:cNvSpPr>
            <a:spLocks noGrp="1"/>
          </p:cNvSpPr>
          <p:nvPr>
            <p:ph type="ftr" sz="quarter" idx="11"/>
          </p:nvPr>
        </p:nvSpPr>
        <p:spPr/>
        <p:txBody>
          <a:bodyPr/>
          <a:lstStyle/>
          <a:p>
            <a:r>
              <a:rPr lang="en-US" smtClean="0"/>
              <a:t>ITAR Overview</a:t>
            </a:r>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02C281-1B95-416D-ADFC-1432AEBAFCF4}" type="datetime1">
              <a:rPr lang="en-US" smtClean="0"/>
              <a:t>10/12/2020</a:t>
            </a:fld>
            <a:endParaRPr lang="en-US" dirty="0"/>
          </a:p>
        </p:txBody>
      </p:sp>
      <p:sp>
        <p:nvSpPr>
          <p:cNvPr id="5" name="Footer Placeholder 4"/>
          <p:cNvSpPr>
            <a:spLocks noGrp="1"/>
          </p:cNvSpPr>
          <p:nvPr>
            <p:ph type="ftr" sz="quarter" idx="11"/>
          </p:nvPr>
        </p:nvSpPr>
        <p:spPr/>
        <p:txBody>
          <a:bodyPr/>
          <a:lstStyle/>
          <a:p>
            <a:r>
              <a:rPr lang="en-US" smtClean="0"/>
              <a:t>ITAR Overview</a:t>
            </a:r>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9CE36C-0FE0-46D5-A0CB-6DACD71FBC13}" type="datetime1">
              <a:rPr lang="en-US" smtClean="0"/>
              <a:t>10/12/2020</a:t>
            </a:fld>
            <a:endParaRPr lang="en-US" dirty="0"/>
          </a:p>
        </p:txBody>
      </p:sp>
      <p:sp>
        <p:nvSpPr>
          <p:cNvPr id="6" name="Footer Placeholder 5"/>
          <p:cNvSpPr>
            <a:spLocks noGrp="1"/>
          </p:cNvSpPr>
          <p:nvPr>
            <p:ph type="ftr" sz="quarter" idx="11"/>
          </p:nvPr>
        </p:nvSpPr>
        <p:spPr/>
        <p:txBody>
          <a:bodyPr/>
          <a:lstStyle/>
          <a:p>
            <a:r>
              <a:rPr lang="en-US" smtClean="0"/>
              <a:t>ITAR Overview</a:t>
            </a:r>
            <a:endParaRPr lang="en-US" dirty="0"/>
          </a:p>
        </p:txBody>
      </p:sp>
      <p:sp>
        <p:nvSpPr>
          <p:cNvPr id="7" name="Slide Number Placeholder 6"/>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FC012-D858-46B6-A544-25607F3B2258}" type="datetime1">
              <a:rPr lang="en-US" smtClean="0"/>
              <a:t>10/12/2020</a:t>
            </a:fld>
            <a:endParaRPr lang="en-US" dirty="0"/>
          </a:p>
        </p:txBody>
      </p:sp>
      <p:sp>
        <p:nvSpPr>
          <p:cNvPr id="8" name="Footer Placeholder 7"/>
          <p:cNvSpPr>
            <a:spLocks noGrp="1"/>
          </p:cNvSpPr>
          <p:nvPr>
            <p:ph type="ftr" sz="quarter" idx="11"/>
          </p:nvPr>
        </p:nvSpPr>
        <p:spPr/>
        <p:txBody>
          <a:bodyPr/>
          <a:lstStyle/>
          <a:p>
            <a:r>
              <a:rPr lang="en-US" smtClean="0"/>
              <a:t>ITAR Overview</a:t>
            </a:r>
            <a:endParaRPr lang="en-US" dirty="0"/>
          </a:p>
        </p:txBody>
      </p:sp>
      <p:sp>
        <p:nvSpPr>
          <p:cNvPr id="9" name="Slide Number Placeholder 8"/>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778AD9-3F5F-4EC5-B806-09E0E8CC3FFB}" type="datetime1">
              <a:rPr lang="en-US" smtClean="0"/>
              <a:t>10/12/2020</a:t>
            </a:fld>
            <a:endParaRPr lang="en-US" dirty="0"/>
          </a:p>
        </p:txBody>
      </p:sp>
      <p:sp>
        <p:nvSpPr>
          <p:cNvPr id="4" name="Footer Placeholder 3"/>
          <p:cNvSpPr>
            <a:spLocks noGrp="1"/>
          </p:cNvSpPr>
          <p:nvPr>
            <p:ph type="ftr" sz="quarter" idx="11"/>
          </p:nvPr>
        </p:nvSpPr>
        <p:spPr/>
        <p:txBody>
          <a:bodyPr/>
          <a:lstStyle/>
          <a:p>
            <a:r>
              <a:rPr lang="en-US" smtClean="0"/>
              <a:t>ITAR Overview</a:t>
            </a:r>
            <a:endParaRPr lang="en-US" dirty="0"/>
          </a:p>
        </p:txBody>
      </p:sp>
      <p:sp>
        <p:nvSpPr>
          <p:cNvPr id="5" name="Slide Number Placeholder 4"/>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C8C1C-3A1B-452B-BF92-6E67BD4F7866}" type="datetime1">
              <a:rPr lang="en-US" smtClean="0"/>
              <a:t>10/12/2020</a:t>
            </a:fld>
            <a:endParaRPr lang="en-US" dirty="0"/>
          </a:p>
        </p:txBody>
      </p:sp>
      <p:sp>
        <p:nvSpPr>
          <p:cNvPr id="3" name="Footer Placeholder 2"/>
          <p:cNvSpPr>
            <a:spLocks noGrp="1"/>
          </p:cNvSpPr>
          <p:nvPr>
            <p:ph type="ftr" sz="quarter" idx="11"/>
          </p:nvPr>
        </p:nvSpPr>
        <p:spPr/>
        <p:txBody>
          <a:bodyPr/>
          <a:lstStyle/>
          <a:p>
            <a:r>
              <a:rPr lang="en-US" smtClean="0"/>
              <a:t>ITAR Overview</a:t>
            </a:r>
            <a:endParaRPr lang="en-US" dirty="0"/>
          </a:p>
        </p:txBody>
      </p:sp>
      <p:sp>
        <p:nvSpPr>
          <p:cNvPr id="4" name="Slide Number Placeholder 3"/>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C8A922-D554-412A-872B-B97308DCB10D}" type="datetime1">
              <a:rPr lang="en-US" smtClean="0"/>
              <a:t>10/12/2020</a:t>
            </a:fld>
            <a:endParaRPr lang="en-US" dirty="0"/>
          </a:p>
        </p:txBody>
      </p:sp>
      <p:sp>
        <p:nvSpPr>
          <p:cNvPr id="6" name="Footer Placeholder 5"/>
          <p:cNvSpPr>
            <a:spLocks noGrp="1"/>
          </p:cNvSpPr>
          <p:nvPr>
            <p:ph type="ftr" sz="quarter" idx="11"/>
          </p:nvPr>
        </p:nvSpPr>
        <p:spPr/>
        <p:txBody>
          <a:bodyPr/>
          <a:lstStyle/>
          <a:p>
            <a:r>
              <a:rPr lang="en-US" smtClean="0"/>
              <a:t>ITAR Overview</a:t>
            </a:r>
            <a:endParaRPr lang="en-US" dirty="0"/>
          </a:p>
        </p:txBody>
      </p:sp>
      <p:sp>
        <p:nvSpPr>
          <p:cNvPr id="7" name="Slide Number Placeholder 6"/>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DCBD8-5236-4E0F-8205-3171CC79F722}"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C16370-CCC3-4318-A7D1-6FB2ADD9F4E0}" type="datetime1">
              <a:rPr lang="en-US" smtClean="0"/>
              <a:t>10/12/2020</a:t>
            </a:fld>
            <a:endParaRPr lang="en-US" dirty="0"/>
          </a:p>
        </p:txBody>
      </p:sp>
      <p:sp>
        <p:nvSpPr>
          <p:cNvPr id="6" name="Footer Placeholder 5"/>
          <p:cNvSpPr>
            <a:spLocks noGrp="1"/>
          </p:cNvSpPr>
          <p:nvPr>
            <p:ph type="ftr" sz="quarter" idx="11"/>
          </p:nvPr>
        </p:nvSpPr>
        <p:spPr/>
        <p:txBody>
          <a:bodyPr/>
          <a:lstStyle/>
          <a:p>
            <a:r>
              <a:rPr lang="en-US" smtClean="0"/>
              <a:t>ITAR Overview</a:t>
            </a:r>
            <a:endParaRPr lang="en-US" dirty="0"/>
          </a:p>
        </p:txBody>
      </p:sp>
      <p:sp>
        <p:nvSpPr>
          <p:cNvPr id="7" name="Slide Number Placeholder 6"/>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B247DE-29FE-4979-98D2-3B63EAA18FB6}" type="datetime1">
              <a:rPr lang="en-US" smtClean="0"/>
              <a:t>10/12/2020</a:t>
            </a:fld>
            <a:endParaRPr lang="en-US" dirty="0"/>
          </a:p>
        </p:txBody>
      </p:sp>
      <p:sp>
        <p:nvSpPr>
          <p:cNvPr id="5" name="Footer Placeholder 4"/>
          <p:cNvSpPr>
            <a:spLocks noGrp="1"/>
          </p:cNvSpPr>
          <p:nvPr>
            <p:ph type="ftr" sz="quarter" idx="11"/>
          </p:nvPr>
        </p:nvSpPr>
        <p:spPr/>
        <p:txBody>
          <a:bodyPr/>
          <a:lstStyle/>
          <a:p>
            <a:r>
              <a:rPr lang="en-US" smtClean="0"/>
              <a:t>ITAR Overview</a:t>
            </a:r>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11429D-3CFE-4E27-92C4-29126CF1866A}" type="datetime1">
              <a:rPr lang="en-US" smtClean="0"/>
              <a:t>10/12/2020</a:t>
            </a:fld>
            <a:endParaRPr lang="en-US" dirty="0"/>
          </a:p>
        </p:txBody>
      </p:sp>
      <p:sp>
        <p:nvSpPr>
          <p:cNvPr id="5" name="Footer Placeholder 4"/>
          <p:cNvSpPr>
            <a:spLocks noGrp="1"/>
          </p:cNvSpPr>
          <p:nvPr>
            <p:ph type="ftr" sz="quarter" idx="11"/>
          </p:nvPr>
        </p:nvSpPr>
        <p:spPr/>
        <p:txBody>
          <a:bodyPr/>
          <a:lstStyle/>
          <a:p>
            <a:r>
              <a:rPr lang="en-US" smtClean="0"/>
              <a:t>ITAR Overview</a:t>
            </a:r>
            <a:endParaRPr lang="en-US" dirty="0"/>
          </a:p>
        </p:txBody>
      </p:sp>
      <p:sp>
        <p:nvSpPr>
          <p:cNvPr id="6" name="Slide Number Placeholder 5"/>
          <p:cNvSpPr>
            <a:spLocks noGrp="1"/>
          </p:cNvSpPr>
          <p:nvPr>
            <p:ph type="sldNum" sz="quarter" idx="12"/>
          </p:nvPr>
        </p:nvSpPr>
        <p:spPr/>
        <p:txBody>
          <a:bodyPr/>
          <a:lstStyle/>
          <a:p>
            <a:fld id="{D4CA8466-E785-4C2D-B628-6B6DCF694CAF}" type="slidenum">
              <a:rPr lang="en-US" smtClean="0"/>
              <a:pPr/>
              <a:t>‹#›</a:t>
            </a:fld>
            <a:endParaRPr lang="en-US" dirty="0"/>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0AC176-E97C-49D4-BF66-69CD3DD68658}"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43DB6E-ED20-4DBD-BD45-D165B400959B}"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E244E3-6098-42E9-B362-EF45A23B47D9}"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0BE4BC-14BE-420B-8B6C-6AA2660AC5C3}"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88E2F6-8B83-4035-B46E-2DCBBBF832D7}" type="datetime1">
              <a:rPr lang="en-US" smtClean="0">
                <a:solidFill>
                  <a:prstClr val="black">
                    <a:tint val="75000"/>
                  </a:prstClr>
                </a:solidFill>
              </a:rPr>
              <a:t>10/12/2020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BC5B6A-81ED-44D4-B9CF-22243C375FF8}" type="datetime1">
              <a:rPr lang="en-US" smtClean="0">
                <a:solidFill>
                  <a:prstClr val="black">
                    <a:tint val="75000"/>
                  </a:prstClr>
                </a:solidFill>
              </a:rPr>
              <a:t>10/12/2020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3B235E-E412-4538-AE63-E830B0E9B992}" type="datetime1">
              <a:rPr lang="en-US" smtClean="0">
                <a:solidFill>
                  <a:prstClr val="black">
                    <a:tint val="75000"/>
                  </a:prstClr>
                </a:solidFill>
              </a:rPr>
              <a:t>10/12/2020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108E19-3AA0-4BDB-9BA1-4D46A312C9AC}"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08807E-0A62-4BB4-A1B9-C60A0D8E8A12}"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3FD73E-E13D-4EB4-9E22-5BE67DFC4E0E}"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952396-D94B-465A-A583-D38198721379}"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3A8D0F-89FB-48FA-AF10-F5DE3F056BD8}"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CD3EC64-EFDC-451D-966F-31C589E62232}"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058C30-ABA4-421A-BD91-87EDDFDA629B}"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5C73B7-3448-4EAD-86C9-E8883435BEF2}"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58D621-5F1D-44A6-81AF-EFA9A2AA2F35}"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6BEE17-CE50-43CD-A295-6BF89B97F70E}" type="datetime1">
              <a:rPr lang="en-US" smtClean="0">
                <a:solidFill>
                  <a:prstClr val="black">
                    <a:tint val="75000"/>
                  </a:prstClr>
                </a:solidFill>
              </a:rPr>
              <a:t>10/12/2020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5D0A32-861C-4027-A1DA-B1ED012D6517}" type="datetime1">
              <a:rPr lang="en-US" smtClean="0">
                <a:solidFill>
                  <a:prstClr val="black">
                    <a:tint val="75000"/>
                  </a:prstClr>
                </a:solidFill>
              </a:rPr>
              <a:t>10/12/2020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2F9789-6E0A-4F5D-84F6-B3B171E9E7C2}"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4BF47B-DF92-4FED-96CF-1F35EE26E899}" type="datetime1">
              <a:rPr lang="en-US" smtClean="0">
                <a:solidFill>
                  <a:prstClr val="black">
                    <a:tint val="75000"/>
                  </a:prstClr>
                </a:solidFill>
              </a:rPr>
              <a:t>10/12/2020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7CAFC0-89F4-43DD-B407-633E8C0EABAB}"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8AEFD6-D42C-4991-A256-6D1C5B4E658E}"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431F99-0D71-4C47-9061-B10AC3F361FB}"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42B6CE-9310-4007-91F8-830A0D6187D3}"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E6F996-1502-453E-B8B5-0C8B12F60E74}"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2E659C-A717-4115-BE0B-1E15C7BE6623}"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0276B7-C93D-480B-9703-B6415C1C4B91}"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4624A4-A1DC-4FEE-88FF-ACC780D795AA}"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77AF37-4C24-40BD-9A5F-8D351B74B51B}" type="datetime1">
              <a:rPr lang="en-US" smtClean="0">
                <a:solidFill>
                  <a:prstClr val="black">
                    <a:tint val="75000"/>
                  </a:prstClr>
                </a:solidFill>
              </a:rPr>
              <a:t>10/12/2020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38D91B-7A7E-4656-A521-A308761A5034}" type="datetime1">
              <a:rPr lang="en-US" smtClean="0">
                <a:solidFill>
                  <a:prstClr val="black">
                    <a:tint val="75000"/>
                  </a:prstClr>
                </a:solidFill>
              </a:rPr>
              <a:t>10/12/2020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292F28-4858-4B21-B9E4-239013031F6E}" type="datetime1">
              <a:rPr lang="en-US" smtClean="0">
                <a:solidFill>
                  <a:prstClr val="black">
                    <a:tint val="75000"/>
                  </a:prstClr>
                </a:solidFill>
              </a:rPr>
              <a:t>10/12/2020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520BB-40C3-4C0B-A310-F47CB349EF65}" type="datetime1">
              <a:rPr lang="en-US" smtClean="0">
                <a:solidFill>
                  <a:prstClr val="black">
                    <a:tint val="75000"/>
                  </a:prstClr>
                </a:solidFill>
              </a:rPr>
              <a:t>10/12/2020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3FF71-3680-4C49-8970-024D6703622A}"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DAAF3A-9E21-4B3E-91F8-0CCC157C498B}"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79206A-3C68-45BF-B7C9-000682BC1EEC}"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A5F14D-BF78-4DF1-AD0D-84A328B8E5AA}"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6952BB-CD1B-49FD-9733-A7CDBCB84158}"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DD1861-BC99-44A5-93F7-C3112CE3C02E}"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845FF9-A8E3-46CA-B20C-0BE1984A8D94}"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DBD191-09B3-43BC-A943-A751EEB6D9B8}"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CCC3F6-6FA7-47AE-8BE5-1DDE86E0301B}" type="datetime1">
              <a:rPr lang="en-US" smtClean="0">
                <a:solidFill>
                  <a:prstClr val="black">
                    <a:tint val="75000"/>
                  </a:prstClr>
                </a:solidFill>
              </a:rPr>
              <a:t>10/12/2020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42E878-CCE3-4BE9-9C50-F5AF391B1EA5}" type="datetime1">
              <a:rPr lang="en-US" smtClean="0">
                <a:solidFill>
                  <a:prstClr val="black">
                    <a:tint val="75000"/>
                  </a:prstClr>
                </a:solidFill>
              </a:rPr>
              <a:t>10/12/2020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35BED1-686A-4EC1-A3CF-8BF4E4D7941D}" type="datetime1">
              <a:rPr lang="en-US" smtClean="0">
                <a:solidFill>
                  <a:prstClr val="black">
                    <a:tint val="75000"/>
                  </a:prstClr>
                </a:solidFill>
              </a:rPr>
              <a:t>10/12/2020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45696D-B197-48CB-9B6A-E82129AA01DE}" type="datetime1">
              <a:rPr lang="en-US" smtClean="0">
                <a:solidFill>
                  <a:prstClr val="black">
                    <a:tint val="75000"/>
                  </a:prstClr>
                </a:solidFill>
              </a:rPr>
              <a:t>10/12/2020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7FFD14-AE31-4CEC-A266-D3B63B701105}"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727E5-AE66-4E43-9E05-085866E4AEC1}"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7E0FC5-0D04-499C-806C-A3F5D90BE256}"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728A79-171B-4C35-AAF9-716699EC25A0}"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ABC06A-16B2-4D7C-AA49-56FE0E3916CD}"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5559CE-80D4-4F29-859A-9935A2FDE850}"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79E4B5-9B81-4795-B842-FFD04C45AAD6}"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470196-254F-42F2-B83A-8D1D27930FB0}" type="datetime1">
              <a:rPr lang="en-US" smtClean="0">
                <a:solidFill>
                  <a:prstClr val="black">
                    <a:tint val="75000"/>
                  </a:prstClr>
                </a:solidFill>
              </a:rPr>
              <a:t>10/12/2020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34E3A4-F870-473F-8275-370312636176}"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BEC774-6CC6-408C-9FD4-23D7EF1ED53C}" type="datetime1">
              <a:rPr lang="en-US" smtClean="0">
                <a:solidFill>
                  <a:prstClr val="black">
                    <a:tint val="75000"/>
                  </a:prstClr>
                </a:solidFill>
              </a:rPr>
              <a:t>10/12/2020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3CC5AF-59FC-4BAF-9AED-3AB4EA9E4730}" type="datetime1">
              <a:rPr lang="en-US" smtClean="0">
                <a:solidFill>
                  <a:prstClr val="black">
                    <a:tint val="75000"/>
                  </a:prstClr>
                </a:solidFill>
              </a:rPr>
              <a:t>10/12/2020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91C1B5-9256-4669-B705-234F5D7698B4}" type="datetime1">
              <a:rPr lang="en-US" smtClean="0">
                <a:solidFill>
                  <a:prstClr val="black">
                    <a:tint val="75000"/>
                  </a:prstClr>
                </a:solidFill>
              </a:rPr>
              <a:t>10/12/2020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075354-DA65-4DCB-99EF-3E42BD5B9593}"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7C3FF9-E98B-4125-B6F2-1ED285EBD065}"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1C49D1-2845-4BCB-AE15-B42649C6E66E}"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7F12E1-8394-4A54-8562-91DD81647730}"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21284B-7EFD-421D-B1ED-496882D85402}"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8850E8-E2B7-4A0F-8E05-978E3ECBBEB3}"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801657-2611-410E-8153-AC86488A2DA8}"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0F736D-1CB6-44F6-B9CB-4D80ADFD0054}"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DC8AC4-70AA-4793-8027-22F153A9B6D2}"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864B4C-5FE9-4A0F-A9CC-AEC229F450A1}" type="datetime1">
              <a:rPr lang="en-US" smtClean="0">
                <a:solidFill>
                  <a:prstClr val="black">
                    <a:tint val="75000"/>
                  </a:prstClr>
                </a:solidFill>
              </a:rPr>
              <a:t>10/12/2020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6DBFDF-693C-4882-8199-DE399E7F6E87}" type="datetime1">
              <a:rPr lang="en-US" smtClean="0">
                <a:solidFill>
                  <a:prstClr val="black">
                    <a:tint val="75000"/>
                  </a:prstClr>
                </a:solidFill>
              </a:rPr>
              <a:t>10/12/2020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A14C9C-188F-4C1D-9CD2-22592F0447C7}" type="datetime1">
              <a:rPr lang="en-US" smtClean="0">
                <a:solidFill>
                  <a:prstClr val="black">
                    <a:tint val="75000"/>
                  </a:prstClr>
                </a:solidFill>
              </a:rPr>
              <a:t>10/12/2020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607F3-5FCA-41DF-9926-F9399618D9D9}"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DB3007-6EB3-4F24-8F80-6446F60D25C2}"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E4C43E-DBFE-439F-9C58-6E60992EDD89}"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53EA65-8E76-4F06-815B-D12B01606128}"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BCD676-3221-4348-8819-F87DA5F5C863}" type="datetime1">
              <a:rPr lang="en-US" smtClean="0">
                <a:solidFill>
                  <a:prstClr val="black">
                    <a:tint val="75000"/>
                  </a:prstClr>
                </a:solidFill>
              </a:rPr>
              <a:t>10/12/2020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smtClean="0">
                <a:solidFill>
                  <a:prstClr val="black">
                    <a:tint val="75000"/>
                  </a:prstClr>
                </a:solidFill>
              </a:rPr>
              <a:t>ITAR Overview</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pn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0C9464-319B-47F1-8F5E-711239E925FA}"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50955-93AF-4646-9878-C0D2E35856E0}" type="datetime1">
              <a:rPr lang="en-US" smtClean="0"/>
              <a:t>10/12/2020</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ITAR Overview</a:t>
            </a:r>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1FA928-7438-47AC-952D-7D742C70900F}"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45657-FE4F-4BF2-AC7C-335E7487CB01}"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8F93C8-D523-4771-B1BA-B332A26C1A19}"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35C6D2-ED10-4369-B243-6C5897F3F007}"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321CA6-C32C-42A0-894F-17B5E4934B8F}"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CC6820-D288-4213-83D7-C2C00549E1DA}" type="datetime1">
              <a:rPr lang="en-US" smtClean="0">
                <a:solidFill>
                  <a:prstClr val="black">
                    <a:tint val="75000"/>
                  </a:prstClr>
                </a:solidFill>
              </a:rPr>
              <a:t>10/12/2020</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ITAR Overview</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CA8466-E785-4C2D-B628-6B6DCF694CAF}" type="slidenum">
              <a:rPr lang="en-US" smtClean="0">
                <a:solidFill>
                  <a:prstClr val="black">
                    <a:tint val="75000"/>
                  </a:prstClr>
                </a:solidFill>
              </a:rPr>
              <a:pPr/>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8" Type="http://schemas.openxmlformats.org/officeDocument/2006/relationships/hyperlink" Target="https://2016.export.gov/ecr/eg_main_023148.asp" TargetMode="External"/><Relationship Id="rId3" Type="http://schemas.openxmlformats.org/officeDocument/2006/relationships/hyperlink" Target="https://www.bis.doc.gov/index.php/policy-guidance/lists-of-parties-of-concern/denied-persons-list" TargetMode="External"/><Relationship Id="rId7" Type="http://schemas.openxmlformats.org/officeDocument/2006/relationships/hyperlink" Target="https://home.treasury.gov/policy-issues/financial-sanctions/specially-designated-nationals-and-blocked-persons-list-sdn-human-readable-lists" TargetMode="External"/><Relationship Id="rId2" Type="http://schemas.openxmlformats.org/officeDocument/2006/relationships/notesSlide" Target="../notesSlides/notesSlide11.xml"/><Relationship Id="rId1" Type="http://schemas.openxmlformats.org/officeDocument/2006/relationships/slideLayout" Target="../slideLayouts/slideLayout18.xml"/><Relationship Id="rId6" Type="http://schemas.openxmlformats.org/officeDocument/2006/relationships/hyperlink" Target="https://www.bis.doc.gov/index.php/documents/consolidated-entity-list/unverified-list/1053-unverified-list" TargetMode="External"/><Relationship Id="rId5" Type="http://schemas.openxmlformats.org/officeDocument/2006/relationships/hyperlink" Target="https://www.pmddtc.state.gov/ddtc_public?id=ddtc_kb_article_page&amp;sys_id=c22d1833dbb8d300d0a370131f9619f0" TargetMode="External"/><Relationship Id="rId4" Type="http://schemas.openxmlformats.org/officeDocument/2006/relationships/hyperlink" Target="https://www.ecfr.gov/cgi-bin/text-idx?SID=a76216a0cd39ca169dbf8980537a0bee&amp;mc=true&amp;node=pt15.2.744&amp;rgn=div5"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bis.doc.gov/index.php/documents/regulations-docs/2253-supplement-no-1-to-part-738-commerce-country-chart/file" TargetMode="External"/><Relationship Id="rId2" Type="http://schemas.openxmlformats.org/officeDocument/2006/relationships/notesSlide" Target="../notesSlides/notesSlide12.xml"/><Relationship Id="rId1" Type="http://schemas.openxmlformats.org/officeDocument/2006/relationships/slideLayout" Target="../slideLayouts/slideLayout18.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hyperlink" Target="https://www.ecfr.gov/cgi-bin/retrieveECFR?gp=&amp;SID=38419fdf18e40e3362a98a8a2a5ffacd&amp;mc=true&amp;n=pt22.1.126&amp;r=PART&amp;ty=HTML#se22.1.126_11" TargetMode="External"/><Relationship Id="rId2" Type="http://schemas.openxmlformats.org/officeDocument/2006/relationships/notesSlide" Target="../notesSlides/notesSlide13.xml"/><Relationship Id="rId1" Type="http://schemas.openxmlformats.org/officeDocument/2006/relationships/slideLayout" Target="../slideLayouts/slideLayout18.xml"/><Relationship Id="rId4" Type="http://schemas.openxmlformats.org/officeDocument/2006/relationships/image" Target="../media/image4.jpg"/></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hyperlink" Target="https://www.pmddtc.state.gov/ddtc_public?id=ddtc_kb_article_page&amp;sys_id=d0ea875edbb4130044f9ff621f9619f7" TargetMode="External"/><Relationship Id="rId2" Type="http://schemas.openxmlformats.org/officeDocument/2006/relationships/notesSlide" Target="../notesSlides/notesSlide15.xml"/><Relationship Id="rId1" Type="http://schemas.openxmlformats.org/officeDocument/2006/relationships/slideLayout" Target="../slideLayouts/slideLayout18.xml"/><Relationship Id="rId5" Type="http://schemas.openxmlformats.org/officeDocument/2006/relationships/image" Target="../media/image4.jpg"/><Relationship Id="rId4" Type="http://schemas.openxmlformats.org/officeDocument/2006/relationships/hyperlink" Target="https://www.atf.gov/firearms/docs/form/form-6-part-1-application-and-permit-importation-firearms-ammunition-and"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18.xml"/><Relationship Id="rId4" Type="http://schemas.openxmlformats.org/officeDocument/2006/relationships/hyperlink" Target="https://www.ecfr.gov/cgi-bin/text-idx?SID=7ed8c29accdebf389faf51f4ce1ea0fd&amp;mc=true&amp;node=pt22.1.123&amp;rgn=div5#se22.1.123_11"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18.xml"/><Relationship Id="rId4" Type="http://schemas.openxmlformats.org/officeDocument/2006/relationships/hyperlink" Target="https://www.ecfr.gov/cgi-bin/text-idx?SID=7ed8c29accdebf389faf51f4ce1ea0fd&amp;mc=true&amp;node=pt22.1.123&amp;rgn=div5#se22.1.123_122"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8" Type="http://schemas.openxmlformats.org/officeDocument/2006/relationships/hyperlink" Target="https://www.facebook.com/aeronetinc" TargetMode="External"/><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hyperlink" Target="http://www.speakinglogistics.com/" TargetMode="External"/><Relationship Id="rId1" Type="http://schemas.openxmlformats.org/officeDocument/2006/relationships/slideLayout" Target="../slideLayouts/slideLayout1.xml"/><Relationship Id="rId6" Type="http://schemas.openxmlformats.org/officeDocument/2006/relationships/hyperlink" Target="https://www.twitter.com/aeronetinc" TargetMode="External"/><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hyperlink" Target="http://www.aeronet.com/" TargetMode="External"/><Relationship Id="rId4" Type="http://schemas.openxmlformats.org/officeDocument/2006/relationships/hyperlink" Target="https://www.linkedin.com/company/aeronet" TargetMode="External"/><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8.xml"/><Relationship Id="rId5" Type="http://schemas.openxmlformats.org/officeDocument/2006/relationships/hyperlink" Target="https://www.ecfr.gov/cgi-bin/text-idx?SID=9b3f0aa525eceee21089dcb6367e3b98&amp;mc=true&amp;tpl=/ecfrbrowse/Title22/22CIsubchapM.tpl" TargetMode="External"/><Relationship Id="rId4" Type="http://schemas.openxmlformats.org/officeDocument/2006/relationships/hyperlink" Target="https://uscode.house.gov/view.xhtml?req=(title:22%20section:2778%20edition:prelim)%20OR%20(granuleid:USC-prelim-title22-section2778)&amp;f=treesort&amp;edition=prelim&amp;num=0&amp;jumpTo=true"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hyperlink" Target="https://www.trade.gov/consolidated-screening-lis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0557" y="1306775"/>
            <a:ext cx="7841443" cy="2455566"/>
          </a:xfrm>
          <a:prstGeom prst="rect">
            <a:avLst/>
          </a:prstGeom>
        </p:spPr>
      </p:pic>
      <p:grpSp>
        <p:nvGrpSpPr>
          <p:cNvPr id="9" name="Group 8"/>
          <p:cNvGrpSpPr/>
          <p:nvPr/>
        </p:nvGrpSpPr>
        <p:grpSpPr>
          <a:xfrm>
            <a:off x="381000" y="1306775"/>
            <a:ext cx="3490886" cy="1614806"/>
            <a:chOff x="381000" y="1840175"/>
            <a:chExt cx="3490886" cy="1614806"/>
          </a:xfrm>
        </p:grpSpPr>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1840175"/>
              <a:ext cx="3490886" cy="914400"/>
            </a:xfrm>
            <a:prstGeom prst="rect">
              <a:avLst/>
            </a:prstGeom>
          </p:spPr>
        </p:pic>
        <p:sp>
          <p:nvSpPr>
            <p:cNvPr id="8" name="Subtitle 2"/>
            <p:cNvSpPr txBox="1">
              <a:spLocks/>
            </p:cNvSpPr>
            <p:nvPr/>
          </p:nvSpPr>
          <p:spPr bwMode="auto">
            <a:xfrm>
              <a:off x="1828800" y="3067958"/>
              <a:ext cx="1905000" cy="387023"/>
            </a:xfrm>
            <a:prstGeom prst="rect">
              <a:avLst/>
            </a:prstGeom>
            <a:noFill/>
            <a:ln w="9525">
              <a:noFill/>
              <a:miter lim="800000"/>
              <a:headEnd/>
              <a:tailEnd/>
            </a:ln>
          </p:spPr>
          <p:txBody>
            <a:bodyPr lIns="0" tIns="0" rIns="0" bIns="0" anchor="b"/>
            <a:lstStyle/>
            <a:p>
              <a:pPr marL="342900" indent="-342900" algn="r">
                <a:spcBef>
                  <a:spcPct val="20000"/>
                </a:spcBef>
              </a:pPr>
              <a:r>
                <a:rPr lang="en-US" sz="1200" i="1" dirty="0" smtClean="0">
                  <a:solidFill>
                    <a:srgbClr val="00529A"/>
                  </a:solidFill>
                  <a:latin typeface="Century Gothic" panose="020B0502020202020204" pitchFamily="34" charset="0"/>
                  <a:cs typeface="Arial" charset="0"/>
                </a:rPr>
                <a:t>We Make It Happen</a:t>
              </a:r>
            </a:p>
            <a:p>
              <a:pPr marL="342900" indent="-342900" algn="r">
                <a:spcBef>
                  <a:spcPct val="20000"/>
                </a:spcBef>
              </a:pPr>
              <a:r>
                <a:rPr lang="en-US" sz="1200" i="1" dirty="0" smtClean="0">
                  <a:solidFill>
                    <a:srgbClr val="00529A"/>
                  </a:solidFill>
                  <a:latin typeface="Century Gothic" panose="020B0502020202020204" pitchFamily="34" charset="0"/>
                  <a:cs typeface="Arial" charset="0"/>
                </a:rPr>
                <a:t>One Shipment at </a:t>
              </a:r>
              <a:r>
                <a:rPr lang="en-US" sz="1200" i="1" dirty="0">
                  <a:solidFill>
                    <a:srgbClr val="00529A"/>
                  </a:solidFill>
                  <a:latin typeface="Century Gothic" panose="020B0502020202020204" pitchFamily="34" charset="0"/>
                  <a:cs typeface="Arial" charset="0"/>
                </a:rPr>
                <a:t>a Time</a:t>
              </a:r>
              <a:r>
                <a:rPr lang="en-US" sz="1200" i="1" baseline="30000" dirty="0">
                  <a:solidFill>
                    <a:srgbClr val="00529A"/>
                  </a:solidFill>
                  <a:latin typeface="Century Gothic" panose="020B0502020202020204" pitchFamily="34" charset="0"/>
                  <a:cs typeface="Arial" charset="0"/>
                </a:rPr>
                <a:t>®</a:t>
              </a:r>
            </a:p>
          </p:txBody>
        </p:sp>
      </p:grpSp>
      <p:cxnSp>
        <p:nvCxnSpPr>
          <p:cNvPr id="11" name="Straight Connector 10"/>
          <p:cNvCxnSpPr/>
          <p:nvPr/>
        </p:nvCxnSpPr>
        <p:spPr>
          <a:xfrm>
            <a:off x="1600200" y="2438400"/>
            <a:ext cx="21336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800600" y="4191000"/>
            <a:ext cx="6705600" cy="461665"/>
          </a:xfrm>
          <a:prstGeom prst="rect">
            <a:avLst/>
          </a:prstGeom>
          <a:noFill/>
        </p:spPr>
        <p:txBody>
          <a:bodyPr wrap="square" rtlCol="0">
            <a:spAutoFit/>
          </a:bodyPr>
          <a:lstStyle/>
          <a:p>
            <a:pPr algn="r"/>
            <a:r>
              <a:rPr lang="en-US" sz="2400" b="1" i="1" dirty="0" smtClean="0">
                <a:solidFill>
                  <a:srgbClr val="00529A"/>
                </a:solidFill>
                <a:latin typeface="Century Gothic" panose="020B0502020202020204" pitchFamily="34" charset="0"/>
              </a:rPr>
              <a:t>ITAR Overview</a:t>
            </a:r>
          </a:p>
        </p:txBody>
      </p:sp>
      <p:sp>
        <p:nvSpPr>
          <p:cNvPr id="2" name="Slide Number Placeholder 1"/>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1</a:t>
            </a:fld>
            <a:endParaRPr lang="en-US" b="1" dirty="0">
              <a:solidFill>
                <a:schemeClr val="bg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6858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CONSOLIDATED SCREENING LIST - continued</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4616648"/>
          </a:xfrm>
          <a:prstGeom prst="rect">
            <a:avLst/>
          </a:prstGeom>
        </p:spPr>
        <p:txBody>
          <a:bodyPr wrap="square">
            <a:spAutoFit/>
          </a:bodyPr>
          <a:lstStyle/>
          <a:p>
            <a:pPr lvl="1">
              <a:lnSpc>
                <a:spcPct val="150000"/>
              </a:lnSpc>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Key Considerations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These tools are a consolidation of multiple export screening lists of the Department of Commerce, State and Treasury and may be used as an aid in conducting electronic screens of potential parties to regulated transactions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In the event that a company, entity or person on the list appears to match a party potentially involved in your export transaction, additional due diligence should be conducted before proceeding.</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There may be a strict export prohibition, requirement for seeking a license application, evaluation of the end-use or user to ensure it does not result in an activity prohibited by any U.S. export regulations </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Prior to taking further action, to ensure full compliance with all terms and conditions of the restrictions placed on the parties on the list, the user must check the official publication of restricted parties in the Federal Register.  They should also check the official lists of restricted parties maintained on the web sites of the Department of Commerce, State and Treasury.</a:t>
            </a: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10</a:t>
            </a:fld>
            <a:endParaRPr lang="en-US" b="1" dirty="0">
              <a:solidFill>
                <a:schemeClr val="bg1"/>
              </a:solidFill>
            </a:endParaRPr>
          </a:p>
        </p:txBody>
      </p:sp>
    </p:spTree>
    <p:extLst>
      <p:ext uri="{BB962C8B-B14F-4D97-AF65-F5344CB8AC3E}">
        <p14:creationId xmlns:p14="http://schemas.microsoft.com/office/powerpoint/2010/main" val="312212499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78486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BEFORE ANY EXPORT CAN BE PROCESSED…..CHECK</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5262979"/>
          </a:xfrm>
          <a:prstGeom prst="rect">
            <a:avLst/>
          </a:prstGeom>
        </p:spPr>
        <p:txBody>
          <a:bodyPr wrap="square">
            <a:spAutoFit/>
          </a:bodyPr>
          <a:lstStyle/>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Denied Persons List</a:t>
            </a:r>
          </a:p>
          <a:p>
            <a:pPr lvl="1">
              <a:lnSpc>
                <a:spcPct val="150000"/>
              </a:lnSpc>
              <a:defRPr/>
            </a:pPr>
            <a:r>
              <a:rPr lang="en-US" sz="1600" dirty="0">
                <a:hlinkClick r:id="rId3"/>
              </a:rPr>
              <a:t>https://</a:t>
            </a:r>
            <a:r>
              <a:rPr lang="en-US" sz="1600" dirty="0" smtClean="0">
                <a:hlinkClick r:id="rId3"/>
              </a:rPr>
              <a:t>www.bis.doc.gov/index.php/policy-guidance/lists-of-parties-of-concern/denied-persons-list</a:t>
            </a:r>
            <a:endParaRPr lang="en-US" sz="1600" dirty="0" smtClean="0"/>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Denied Entity List</a:t>
            </a:r>
          </a:p>
          <a:p>
            <a:pPr lvl="1">
              <a:lnSpc>
                <a:spcPct val="150000"/>
              </a:lnSpc>
              <a:defRPr/>
            </a:pPr>
            <a:r>
              <a:rPr lang="en-US" sz="1600" dirty="0">
                <a:hlinkClick r:id="rId4"/>
              </a:rPr>
              <a:t>https://</a:t>
            </a:r>
            <a:r>
              <a:rPr lang="en-US" sz="1600" dirty="0" smtClean="0">
                <a:hlinkClick r:id="rId4"/>
              </a:rPr>
              <a:t>www.ecfr.gov/cgi-bin/text-idx?SID=a76216a0cd39ca169dbf8980537a0bee&amp;mc=true&amp;node=pt15.2.744&amp;rgn=div5</a:t>
            </a:r>
            <a:endParaRPr lang="en-US" sz="1600" dirty="0" smtClean="0"/>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Debarred List</a:t>
            </a:r>
          </a:p>
          <a:p>
            <a:pPr lvl="1">
              <a:lnSpc>
                <a:spcPct val="150000"/>
              </a:lnSpc>
              <a:defRPr/>
            </a:pPr>
            <a:r>
              <a:rPr lang="en-US" sz="1600" dirty="0">
                <a:hlinkClick r:id="rId5"/>
              </a:rPr>
              <a:t>https://</a:t>
            </a:r>
            <a:r>
              <a:rPr lang="en-US" sz="1600" dirty="0" smtClean="0">
                <a:hlinkClick r:id="rId5"/>
              </a:rPr>
              <a:t>www.pmddtc.state.gov/ddtc_public?id=ddtc_kb_article_page&amp;sys_id=c22d1833dbb8d300d0a370131f9619f0</a:t>
            </a:r>
            <a:endParaRPr lang="en-US" sz="1600" dirty="0" smtClean="0"/>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Unverified List</a:t>
            </a:r>
          </a:p>
          <a:p>
            <a:pPr lvl="1">
              <a:lnSpc>
                <a:spcPct val="150000"/>
              </a:lnSpc>
              <a:defRPr/>
            </a:pPr>
            <a:r>
              <a:rPr lang="en-US" sz="1600" dirty="0">
                <a:hlinkClick r:id="rId6"/>
              </a:rPr>
              <a:t>https://</a:t>
            </a:r>
            <a:r>
              <a:rPr lang="en-US" sz="1600" dirty="0" smtClean="0">
                <a:hlinkClick r:id="rId6"/>
              </a:rPr>
              <a:t>www.bis.doc.gov/index.php/documents/consolidated-entity-list/unverified-list/1053-unverified-list</a:t>
            </a:r>
            <a:endParaRPr lang="en-US" sz="1600" dirty="0" smtClean="0"/>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Specially Designated Nationals List</a:t>
            </a:r>
          </a:p>
          <a:p>
            <a:pPr lvl="1">
              <a:lnSpc>
                <a:spcPct val="150000"/>
              </a:lnSpc>
              <a:defRPr/>
            </a:pPr>
            <a:r>
              <a:rPr lang="en-US" sz="1600" dirty="0">
                <a:hlinkClick r:id="rId7"/>
              </a:rPr>
              <a:t>https://</a:t>
            </a:r>
            <a:r>
              <a:rPr lang="en-US" sz="1600" dirty="0" smtClean="0">
                <a:hlinkClick r:id="rId7"/>
              </a:rPr>
              <a:t>home.treasury.gov/policy-issues/financial-sanctions/specially-designated-nationals-and-blocked-persons-list-sdn-human-readable-lists</a:t>
            </a:r>
            <a:endParaRPr lang="en-US" sz="1600" dirty="0" smtClean="0"/>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Consolidated</a:t>
            </a:r>
          </a:p>
          <a:p>
            <a:pPr lvl="1">
              <a:lnSpc>
                <a:spcPct val="150000"/>
              </a:lnSpc>
              <a:defRPr/>
            </a:pPr>
            <a:r>
              <a:rPr lang="en-US" sz="1600" dirty="0">
                <a:hlinkClick r:id="rId8"/>
              </a:rPr>
              <a:t>https://2016.export.gov/ecr/eg_main_023148.asp</a:t>
            </a: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45653"/>
            <a:ext cx="2844800" cy="365125"/>
          </a:xfrm>
        </p:spPr>
        <p:txBody>
          <a:bodyPr/>
          <a:lstStyle/>
          <a:p>
            <a:fld id="{D4CA8466-E785-4C2D-B628-6B6DCF694CAF}" type="slidenum">
              <a:rPr lang="en-US" b="1" smtClean="0">
                <a:solidFill>
                  <a:schemeClr val="bg1"/>
                </a:solidFill>
              </a:rPr>
              <a:pPr/>
              <a:t>11</a:t>
            </a:fld>
            <a:endParaRPr lang="en-US" b="1" dirty="0">
              <a:solidFill>
                <a:schemeClr val="bg1"/>
              </a:solidFill>
            </a:endParaRPr>
          </a:p>
        </p:txBody>
      </p:sp>
    </p:spTree>
    <p:extLst>
      <p:ext uri="{BB962C8B-B14F-4D97-AF65-F5344CB8AC3E}">
        <p14:creationId xmlns:p14="http://schemas.microsoft.com/office/powerpoint/2010/main" val="2565213679"/>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78486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COUNTRY COMMERCE CHART</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1154675"/>
          </a:xfrm>
          <a:prstGeom prst="rect">
            <a:avLst/>
          </a:prstGeom>
        </p:spPr>
        <p:txBody>
          <a:bodyPr wrap="square">
            <a:spAutoFit/>
          </a:bodyPr>
          <a:lstStyle/>
          <a:p>
            <a:pPr lvl="1">
              <a:lnSpc>
                <a:spcPct val="150000"/>
              </a:lnSpc>
              <a:defRPr/>
            </a:pPr>
            <a:r>
              <a:rPr lang="en-US" sz="1600" dirty="0" smtClean="0">
                <a:hlinkClick r:id="rId3"/>
              </a:rPr>
              <a:t>https</a:t>
            </a:r>
            <a:r>
              <a:rPr lang="en-US" sz="1600" dirty="0">
                <a:hlinkClick r:id="rId3"/>
              </a:rPr>
              <a:t>://www.bis.doc.gov/index.php/documents/regulations-docs/2253-supplement-no-1-to-part-738-commerce-country-chart/file</a:t>
            </a:r>
            <a:endParaRPr lang="en-US" sz="1600" dirty="0" smtClean="0"/>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4"/>
          <a:stretch>
            <a:fillRect/>
          </a:stretch>
        </p:blipFill>
        <p:spPr>
          <a:xfrm>
            <a:off x="3581400" y="1652878"/>
            <a:ext cx="6477000" cy="4574859"/>
          </a:xfrm>
          <a:prstGeom prst="rect">
            <a:avLst/>
          </a:prstGeom>
        </p:spPr>
      </p:pic>
      <p:sp>
        <p:nvSpPr>
          <p:cNvPr id="5" name="Slide Number Placeholder 4"/>
          <p:cNvSpPr>
            <a:spLocks noGrp="1"/>
          </p:cNvSpPr>
          <p:nvPr>
            <p:ph type="sldNum" sz="quarter" idx="12"/>
          </p:nvPr>
        </p:nvSpPr>
        <p:spPr>
          <a:xfrm>
            <a:off x="9220200" y="6339833"/>
            <a:ext cx="2844800" cy="365125"/>
          </a:xfrm>
        </p:spPr>
        <p:txBody>
          <a:bodyPr/>
          <a:lstStyle/>
          <a:p>
            <a:fld id="{D4CA8466-E785-4C2D-B628-6B6DCF694CAF}" type="slidenum">
              <a:rPr lang="en-US" b="1" smtClean="0">
                <a:solidFill>
                  <a:schemeClr val="bg1"/>
                </a:solidFill>
              </a:rPr>
              <a:pPr/>
              <a:t>12</a:t>
            </a:fld>
            <a:endParaRPr lang="en-US" b="1" dirty="0">
              <a:solidFill>
                <a:schemeClr val="bg1"/>
              </a:solidFill>
            </a:endParaRPr>
          </a:p>
        </p:txBody>
      </p:sp>
    </p:spTree>
    <p:extLst>
      <p:ext uri="{BB962C8B-B14F-4D97-AF65-F5344CB8AC3E}">
        <p14:creationId xmlns:p14="http://schemas.microsoft.com/office/powerpoint/2010/main" val="80483907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381000" y="410066"/>
            <a:ext cx="7620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ITAR 126.1 – PROHIBITED EXPORTS, IMPORTS, AND SALES TO OR FROM CERTAIN COUNTRIES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6001643"/>
          </a:xfrm>
          <a:prstGeom prst="rect">
            <a:avLst/>
          </a:prstGeom>
        </p:spPr>
        <p:txBody>
          <a:bodyPr wrap="square">
            <a:spAutoFit/>
          </a:bodyPr>
          <a:lstStyle/>
          <a:p>
            <a:pPr lvl="1">
              <a:lnSpc>
                <a:spcPct val="150000"/>
              </a:lnSpc>
              <a:defRPr/>
            </a:pPr>
            <a:r>
              <a:rPr lang="en-US" sz="1600" b="1" i="1" dirty="0" smtClean="0">
                <a:solidFill>
                  <a:schemeClr val="tx1">
                    <a:lumMod val="75000"/>
                    <a:lumOff val="25000"/>
                  </a:schemeClr>
                </a:solidFill>
                <a:latin typeface="Arial" panose="020B0604020202020204" pitchFamily="34" charset="0"/>
                <a:cs typeface="Arial" panose="020B0604020202020204" pitchFamily="34" charset="0"/>
              </a:rPr>
              <a:t>(a) General</a:t>
            </a:r>
            <a:r>
              <a:rPr lang="en-US" sz="1600" b="1" dirty="0" smtClean="0">
                <a:solidFill>
                  <a:schemeClr val="tx1">
                    <a:lumMod val="75000"/>
                    <a:lumOff val="25000"/>
                  </a:schemeClr>
                </a:solidFill>
                <a:latin typeface="Arial" panose="020B0604020202020204" pitchFamily="34" charset="0"/>
                <a:cs typeface="Arial" panose="020B0604020202020204" pitchFamily="34" charset="0"/>
              </a:rPr>
              <a:t>.</a:t>
            </a:r>
            <a:r>
              <a:rPr lang="en-US" sz="1600" dirty="0" smtClean="0">
                <a:solidFill>
                  <a:schemeClr val="tx1">
                    <a:lumMod val="75000"/>
                    <a:lumOff val="25000"/>
                  </a:schemeClr>
                </a:solidFill>
                <a:latin typeface="Arial" panose="020B0604020202020204" pitchFamily="34" charset="0"/>
                <a:cs typeface="Arial" panose="020B0604020202020204" pitchFamily="34" charset="0"/>
              </a:rPr>
              <a:t> It is the policy of the United States to deny licenses and other approvals for exports and imports of defense articles and defense services, destined for or originating in certain countries</a:t>
            </a:r>
          </a:p>
          <a:p>
            <a:pPr lvl="1">
              <a:lnSpc>
                <a:spcPct val="150000"/>
              </a:lnSpc>
              <a:defRPr/>
            </a:pPr>
            <a:r>
              <a:rPr lang="en-US" sz="1600" b="1" i="1" dirty="0" smtClean="0">
                <a:solidFill>
                  <a:schemeClr val="tx1">
                    <a:lumMod val="75000"/>
                    <a:lumOff val="25000"/>
                  </a:schemeClr>
                </a:solidFill>
                <a:latin typeface="Arial" panose="020B0604020202020204" pitchFamily="34" charset="0"/>
                <a:cs typeface="Arial" panose="020B0604020202020204" pitchFamily="34" charset="0"/>
              </a:rPr>
              <a:t>(b) Shipments</a:t>
            </a:r>
            <a:r>
              <a:rPr lang="en-US" sz="1600" b="1" dirty="0" smtClean="0">
                <a:solidFill>
                  <a:schemeClr val="tx1">
                    <a:lumMod val="75000"/>
                    <a:lumOff val="25000"/>
                  </a:schemeClr>
                </a:solidFill>
                <a:latin typeface="Arial" panose="020B0604020202020204" pitchFamily="34" charset="0"/>
                <a:cs typeface="Arial" panose="020B0604020202020204" pitchFamily="34" charset="0"/>
              </a:rPr>
              <a:t>. </a:t>
            </a:r>
            <a:r>
              <a:rPr lang="en-US" sz="1600" dirty="0" smtClean="0">
                <a:solidFill>
                  <a:schemeClr val="tx1">
                    <a:lumMod val="75000"/>
                    <a:lumOff val="25000"/>
                  </a:schemeClr>
                </a:solidFill>
                <a:latin typeface="Arial" panose="020B0604020202020204" pitchFamily="34" charset="0"/>
                <a:cs typeface="Arial" panose="020B0604020202020204" pitchFamily="34" charset="0"/>
              </a:rPr>
              <a:t>A defense article licensed or otherwise authorized for export, temporary import, re-export or retransfer under this subchapter may not be shipped by any conveyance that is owned, operated by, or leased from any of the proscribed countries, areas or persons referred to in this section.</a:t>
            </a:r>
          </a:p>
          <a:p>
            <a:pPr lvl="1">
              <a:lnSpc>
                <a:spcPct val="150000"/>
              </a:lnSpc>
              <a:defRPr/>
            </a:pPr>
            <a:r>
              <a:rPr lang="en-US" sz="1600" b="1" i="1" dirty="0" smtClean="0">
                <a:solidFill>
                  <a:schemeClr val="tx1">
                    <a:lumMod val="75000"/>
                    <a:lumOff val="25000"/>
                  </a:schemeClr>
                </a:solidFill>
                <a:latin typeface="Arial" panose="020B0604020202020204" pitchFamily="34" charset="0"/>
                <a:cs typeface="Arial" panose="020B0604020202020204" pitchFamily="34" charset="0"/>
              </a:rPr>
              <a:t>(c) Identification in 126.1of the ITAR may derive from:</a:t>
            </a:r>
          </a:p>
          <a:p>
            <a:pPr marL="800100" lvl="1" indent="-342900">
              <a:lnSpc>
                <a:spcPct val="150000"/>
              </a:lnSpc>
              <a:buFont typeface="+mj-lt"/>
              <a:buAutoNum type="arabicPeriod"/>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Exports and sales prohibited by the U.N. Security Council sanction measures</a:t>
            </a:r>
          </a:p>
          <a:p>
            <a:pPr marL="800100" lvl="1" indent="-342900">
              <a:lnSpc>
                <a:spcPct val="150000"/>
              </a:lnSpc>
              <a:buFont typeface="+mj-lt"/>
              <a:buAutoNum type="arabicPeriod"/>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Terrorism</a:t>
            </a:r>
          </a:p>
          <a:p>
            <a:pPr marL="800100" lvl="1" indent="-342900">
              <a:lnSpc>
                <a:spcPct val="150000"/>
              </a:lnSpc>
              <a:buFont typeface="+mj-lt"/>
              <a:buAutoNum type="arabicPeriod"/>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Arms embargoes and sanctions</a:t>
            </a: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r>
              <a:rPr lang="en-US" sz="1600" dirty="0">
                <a:hlinkClick r:id="rId3"/>
              </a:rPr>
              <a:t>https://www.ecfr.gov/cgi-bin/retrieveECFR?gp=&amp;SID=38419fdf18e40e3362a98a8a2a5ffacd&amp;mc=true&amp;n=pt22.1.126&amp;r=PART&amp;ty=HTML#se22.1.126_11</a:t>
            </a:r>
            <a:endParaRPr lang="en-US" sz="1600" dirty="0"/>
          </a:p>
          <a:p>
            <a:pPr marL="800100" lvl="1" indent="-342900">
              <a:lnSpc>
                <a:spcPct val="150000"/>
              </a:lnSpc>
              <a:buBlip>
                <a:blip r:embed="rId4"/>
              </a:buBlip>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Blip>
                <a:blip r:embed="rId4"/>
              </a:buBlip>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13</a:t>
            </a:fld>
            <a:endParaRPr lang="en-US" b="1" dirty="0">
              <a:solidFill>
                <a:schemeClr val="bg1"/>
              </a:solidFill>
            </a:endParaRPr>
          </a:p>
        </p:txBody>
      </p:sp>
    </p:spTree>
    <p:extLst>
      <p:ext uri="{BB962C8B-B14F-4D97-AF65-F5344CB8AC3E}">
        <p14:creationId xmlns:p14="http://schemas.microsoft.com/office/powerpoint/2010/main" val="1804304080"/>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381000" y="410066"/>
            <a:ext cx="8382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ITAR 126.1 – PROHIBITED EXPORTS, IMPORTS, AND SALES TO OR FROM CERTAIN COUNTRIES - continued</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4524315"/>
          </a:xfrm>
          <a:prstGeom prst="rect">
            <a:avLst/>
          </a:prstGeom>
        </p:spPr>
        <p:txBody>
          <a:bodyPr wrap="square">
            <a:spAutoFit/>
          </a:bodyPr>
          <a:lstStyle/>
          <a:p>
            <a:pPr lvl="1">
              <a:lnSpc>
                <a:spcPct val="150000"/>
              </a:lnSpc>
              <a:defRPr/>
            </a:pPr>
            <a:r>
              <a:rPr lang="en-US" sz="1600" b="1" i="1" dirty="0" smtClean="0">
                <a:solidFill>
                  <a:schemeClr val="tx1">
                    <a:lumMod val="75000"/>
                    <a:lumOff val="25000"/>
                  </a:schemeClr>
                </a:solidFill>
                <a:latin typeface="Arial" panose="020B0604020202020204" pitchFamily="34" charset="0"/>
                <a:cs typeface="Arial" panose="020B0604020202020204" pitchFamily="34" charset="0"/>
              </a:rPr>
              <a:t>(d) Countries subject to certain prohibitions:</a:t>
            </a:r>
          </a:p>
          <a:p>
            <a:pPr marL="800100" lvl="1" indent="-342900">
              <a:lnSpc>
                <a:spcPct val="150000"/>
              </a:lnSpc>
              <a:buFont typeface="Wingdings" panose="05000000000000000000" pitchFamily="2" charset="2"/>
              <a:buChar char="§"/>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For defense articles and defense services, the following countries have a policy of denial:</a:t>
            </a:r>
          </a:p>
          <a:p>
            <a:pPr lvl="1">
              <a:lnSpc>
                <a:spcPct val="150000"/>
              </a:lnSpc>
              <a:defRPr/>
            </a:pPr>
            <a:r>
              <a:rPr lang="en-US" sz="1600" b="1" dirty="0" smtClean="0">
                <a:solidFill>
                  <a:schemeClr val="tx1">
                    <a:lumMod val="75000"/>
                    <a:lumOff val="25000"/>
                  </a:schemeClr>
                </a:solidFill>
                <a:latin typeface="Arial" panose="020B0604020202020204" pitchFamily="34" charset="0"/>
                <a:cs typeface="Arial" panose="020B0604020202020204" pitchFamily="34" charset="0"/>
              </a:rPr>
              <a:t>Belarus, Burma, China, Cuba, Iran, North Korea, Syria, Venezuela</a:t>
            </a:r>
          </a:p>
          <a:p>
            <a:pPr lvl="1">
              <a:lnSpc>
                <a:spcPct val="150000"/>
              </a:lnSpc>
              <a:defRPr/>
            </a:pPr>
            <a:endParaRPr lang="en-US" sz="1600" b="1"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Font typeface="Wingdings" panose="05000000000000000000" pitchFamily="2" charset="2"/>
              <a:buChar char="§"/>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For defense articles and defense services, a policy of denial applies to the following countries except as specified in 126.1</a:t>
            </a:r>
          </a:p>
          <a:p>
            <a:pPr lvl="1">
              <a:lnSpc>
                <a:spcPct val="150000"/>
              </a:lnSpc>
              <a:defRPr/>
            </a:pPr>
            <a:r>
              <a:rPr lang="en-US" sz="1600" b="1" dirty="0" smtClean="0">
                <a:solidFill>
                  <a:schemeClr val="tx1">
                    <a:lumMod val="75000"/>
                    <a:lumOff val="25000"/>
                  </a:schemeClr>
                </a:solidFill>
                <a:latin typeface="Arial" panose="020B0604020202020204" pitchFamily="34" charset="0"/>
                <a:cs typeface="Arial" panose="020B0604020202020204" pitchFamily="34" charset="0"/>
              </a:rPr>
              <a:t>Afghanistan, Central African Republic, Cyprus, Democratic Republic of Congo, Eritrea, Haiti, Iraq, Lebanon, Libya, Somalia, South Sudan, Zimbabwe</a:t>
            </a: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Blip>
                <a:blip r:embed="rId3"/>
              </a:buBlip>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14</a:t>
            </a:fld>
            <a:endParaRPr lang="en-US" b="1" dirty="0">
              <a:solidFill>
                <a:schemeClr val="bg1"/>
              </a:solidFill>
            </a:endParaRPr>
          </a:p>
        </p:txBody>
      </p:sp>
    </p:spTree>
    <p:extLst>
      <p:ext uri="{BB962C8B-B14F-4D97-AF65-F5344CB8AC3E}">
        <p14:creationId xmlns:p14="http://schemas.microsoft.com/office/powerpoint/2010/main" val="394166917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381000" y="298777"/>
            <a:ext cx="8382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DIFFERENT TYPES OF LICENCES / FORMS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6555641"/>
          </a:xfrm>
          <a:prstGeom prst="rect">
            <a:avLst/>
          </a:prstGeom>
        </p:spPr>
        <p:txBody>
          <a:bodyPr wrap="square">
            <a:spAutoFit/>
          </a:bodyPr>
          <a:lstStyle/>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DSP-5</a:t>
            </a:r>
            <a:r>
              <a:rPr lang="en-US" sz="2000" dirty="0" smtClean="0">
                <a:solidFill>
                  <a:schemeClr val="tx1">
                    <a:lumMod val="75000"/>
                    <a:lumOff val="25000"/>
                  </a:schemeClr>
                </a:solidFill>
                <a:latin typeface="Arial" panose="020B0604020202020204" pitchFamily="34" charset="0"/>
                <a:cs typeface="Arial" panose="020B0604020202020204" pitchFamily="34" charset="0"/>
              </a:rPr>
              <a:t>: License for permanent export of unclassified defense articles and related technical data</a:t>
            </a:r>
          </a:p>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DSP-61</a:t>
            </a:r>
            <a:r>
              <a:rPr lang="en-US" sz="2000" dirty="0" smtClean="0">
                <a:solidFill>
                  <a:schemeClr val="tx1">
                    <a:lumMod val="75000"/>
                    <a:lumOff val="25000"/>
                  </a:schemeClr>
                </a:solidFill>
                <a:latin typeface="Arial" panose="020B0604020202020204" pitchFamily="34" charset="0"/>
                <a:cs typeface="Arial" panose="020B0604020202020204" pitchFamily="34" charset="0"/>
              </a:rPr>
              <a:t>: License for the temporary import of unclassified defense articles</a:t>
            </a:r>
          </a:p>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DSP-73</a:t>
            </a:r>
            <a:r>
              <a:rPr lang="en-US" sz="2000" dirty="0" smtClean="0">
                <a:solidFill>
                  <a:schemeClr val="tx1">
                    <a:lumMod val="75000"/>
                    <a:lumOff val="25000"/>
                  </a:schemeClr>
                </a:solidFill>
                <a:latin typeface="Arial" panose="020B0604020202020204" pitchFamily="34" charset="0"/>
                <a:cs typeface="Arial" panose="020B0604020202020204" pitchFamily="34" charset="0"/>
              </a:rPr>
              <a:t>: License for temporary export of unclassified defense articles</a:t>
            </a:r>
          </a:p>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DSP-83</a:t>
            </a:r>
            <a:r>
              <a:rPr lang="en-US" sz="2000" dirty="0" smtClean="0">
                <a:solidFill>
                  <a:schemeClr val="tx1">
                    <a:lumMod val="75000"/>
                    <a:lumOff val="25000"/>
                  </a:schemeClr>
                </a:solidFill>
                <a:latin typeface="Arial" panose="020B0604020202020204" pitchFamily="34" charset="0"/>
                <a:cs typeface="Arial" panose="020B0604020202020204" pitchFamily="34" charset="0"/>
              </a:rPr>
              <a:t>: Non-transfer and use certificate</a:t>
            </a:r>
          </a:p>
          <a:p>
            <a:pPr lvl="1">
              <a:lnSpc>
                <a:spcPct val="150000"/>
              </a:lnSpc>
              <a:defRPr/>
            </a:pPr>
            <a:r>
              <a:rPr lang="en-US" sz="2000" dirty="0">
                <a:hlinkClick r:id="rId3"/>
              </a:rPr>
              <a:t>https://www.pmddtc.state.gov/ddtc_public?id=ddtc_kb_article_page&amp;sys_id=d0ea875edbb4130044f9ff621f9619f7</a:t>
            </a:r>
            <a:endParaRPr lang="en-US" sz="2000" dirty="0"/>
          </a:p>
          <a:p>
            <a:pPr lvl="1">
              <a:lnSpc>
                <a:spcPct val="150000"/>
              </a:lnSpc>
              <a:defRPr/>
            </a:pP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r>
              <a:rPr lang="en-US" sz="2000" b="1" dirty="0" smtClean="0">
                <a:latin typeface="Arial" panose="020B0604020202020204" pitchFamily="34" charset="0"/>
                <a:cs typeface="Arial" panose="020B0604020202020204" pitchFamily="34" charset="0"/>
              </a:rPr>
              <a:t>Form 6 – Part I</a:t>
            </a:r>
            <a:r>
              <a:rPr lang="en-US" sz="2000" dirty="0" smtClean="0">
                <a:latin typeface="Arial" panose="020B0604020202020204" pitchFamily="34" charset="0"/>
                <a:cs typeface="Arial" panose="020B0604020202020204" pitchFamily="34" charset="0"/>
              </a:rPr>
              <a:t>: Permit for the permanent </a:t>
            </a:r>
            <a:r>
              <a:rPr lang="en-US" sz="2000" b="1" dirty="0" smtClean="0">
                <a:latin typeface="Arial" panose="020B0604020202020204" pitchFamily="34" charset="0"/>
                <a:cs typeface="Arial" panose="020B0604020202020204" pitchFamily="34" charset="0"/>
              </a:rPr>
              <a:t>import</a:t>
            </a:r>
            <a:r>
              <a:rPr lang="en-US" sz="2000" dirty="0" smtClean="0">
                <a:latin typeface="Arial" panose="020B0604020202020204" pitchFamily="34" charset="0"/>
                <a:cs typeface="Arial" panose="020B0604020202020204" pitchFamily="34" charset="0"/>
              </a:rPr>
              <a:t> of unclassified defense articles and related technical data 27 CFR 447.41; 27 CFR 447.21 – The U.S. Munitions Import List (BATFE)</a:t>
            </a:r>
          </a:p>
          <a:p>
            <a:pPr lvl="1">
              <a:lnSpc>
                <a:spcPct val="150000"/>
              </a:lnSpc>
              <a:defRPr/>
            </a:pPr>
            <a:r>
              <a:rPr lang="en-US" sz="1600" dirty="0">
                <a:hlinkClick r:id="rId4"/>
              </a:rPr>
              <a:t>https://www.atf.gov/firearms/docs/form/form-6-part-1-application-and-permit-importation-firearms-ammunition-and</a:t>
            </a: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Blip>
                <a:blip r:embed="rId5"/>
              </a:buBlip>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15</a:t>
            </a:fld>
            <a:endParaRPr lang="en-US" b="1" dirty="0">
              <a:solidFill>
                <a:schemeClr val="bg1"/>
              </a:solidFill>
            </a:endParaRPr>
          </a:p>
        </p:txBody>
      </p:sp>
    </p:spTree>
    <p:extLst>
      <p:ext uri="{BB962C8B-B14F-4D97-AF65-F5344CB8AC3E}">
        <p14:creationId xmlns:p14="http://schemas.microsoft.com/office/powerpoint/2010/main" val="204373365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REQUIREMENT FOR EXPORT OR TEMPORARY IMPORT LICENSES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4570482"/>
          </a:xfrm>
          <a:prstGeom prst="rect">
            <a:avLst/>
          </a:prstGeom>
        </p:spPr>
        <p:txBody>
          <a:bodyPr wrap="square">
            <a:spAutoFit/>
          </a:bodyPr>
          <a:lstStyle/>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Shipper’s Responsibilities </a:t>
            </a:r>
            <a:r>
              <a:rPr lang="en-US" sz="2000" dirty="0" smtClean="0">
                <a:solidFill>
                  <a:schemeClr val="tx1">
                    <a:lumMod val="75000"/>
                    <a:lumOff val="25000"/>
                  </a:schemeClr>
                </a:solidFill>
                <a:latin typeface="Arial" panose="020B0604020202020204" pitchFamily="34" charset="0"/>
                <a:cs typeface="Arial" panose="020B0604020202020204" pitchFamily="34" charset="0"/>
              </a:rPr>
              <a:t>– Subchapter 123.1</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Any person who intends to export or to import temporarily a defense article must obtain approval of the Directorate of Defense Trade Controls prior to the export or temporary import, unless the export or temporary import qualifies for an exemption under the provisions of this subchapter. </a:t>
            </a:r>
          </a:p>
          <a:p>
            <a:pPr marL="800100" lvl="1" indent="-342900">
              <a:lnSpc>
                <a:spcPct val="150000"/>
              </a:lnSpc>
              <a:buBlip>
                <a:blip r:embed="rId3"/>
              </a:buBlip>
              <a:defRPr/>
            </a:pP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r>
              <a:rPr lang="en-US" dirty="0">
                <a:hlinkClick r:id="rId4"/>
              </a:rPr>
              <a:t>https://www.ecfr.gov/cgi-bin/text-idx?SID=7ed8c29accdebf389faf51f4ce1ea0fd&amp;mc=true&amp;node=pt22.1.123&amp;rgn=div5#se22.1.123_11</a:t>
            </a:r>
            <a:endParaRPr lang="en-US"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Blip>
                <a:blip r:embed="rId3"/>
              </a:buBlip>
              <a:defRPr/>
            </a:pPr>
            <a:endParaRPr lang="en-US" dirty="0" smtClean="0">
              <a:solidFill>
                <a:schemeClr val="tx1">
                  <a:lumMod val="75000"/>
                  <a:lumOff val="25000"/>
                </a:schemeClr>
              </a:solidFill>
              <a:latin typeface="Arial" panose="020B0604020202020204" pitchFamily="34" charset="0"/>
              <a:cs typeface="Arial" panose="020B0604020202020204" pitchFamily="34" charset="0"/>
            </a:endParaRPr>
          </a:p>
          <a:p>
            <a:pPr marL="914400" lvl="1" indent="-457200">
              <a:lnSpc>
                <a:spcPct val="150000"/>
              </a:lnSpc>
              <a:buFont typeface="+mj-lt"/>
              <a:buAutoNum type="arabicPeriod"/>
              <a:defRPr/>
            </a:pP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16</a:t>
            </a:fld>
            <a:endParaRPr lang="en-US" b="1" dirty="0">
              <a:solidFill>
                <a:schemeClr val="bg1"/>
              </a:solidFill>
            </a:endParaRPr>
          </a:p>
        </p:txBody>
      </p:sp>
    </p:spTree>
    <p:extLst>
      <p:ext uri="{BB962C8B-B14F-4D97-AF65-F5344CB8AC3E}">
        <p14:creationId xmlns:p14="http://schemas.microsoft.com/office/powerpoint/2010/main" val="1150630007"/>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REQUIREMENT FOR EXPORT OR TEMPORARY IMPORT LICENSES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6047809"/>
          </a:xfrm>
          <a:prstGeom prst="rect">
            <a:avLst/>
          </a:prstGeom>
        </p:spPr>
        <p:txBody>
          <a:bodyPr wrap="square">
            <a:spAutoFit/>
          </a:bodyPr>
          <a:lstStyle/>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Aeronet’s Responsibilities </a:t>
            </a:r>
            <a:r>
              <a:rPr lang="en-US" sz="2000" dirty="0" smtClean="0">
                <a:solidFill>
                  <a:schemeClr val="tx1">
                    <a:lumMod val="75000"/>
                    <a:lumOff val="25000"/>
                  </a:schemeClr>
                </a:solidFill>
                <a:latin typeface="Arial" panose="020B0604020202020204" pitchFamily="34" charset="0"/>
                <a:cs typeface="Arial" panose="020B0604020202020204" pitchFamily="34" charset="0"/>
              </a:rPr>
              <a:t>– Subchapter 123.22</a:t>
            </a:r>
          </a:p>
          <a:p>
            <a:pPr lvl="1">
              <a:lnSpc>
                <a:spcPct val="150000"/>
              </a:lnSpc>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Filing, retention, and return of export licenses and filing of export information</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Any export, as defined in the subchapter, of a defense article controlled by this subchapter, to include defense articles transitioning the U.S., requires the electronic reporting of export information.</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The reporting of the export information shall be to the U.S. Customs and Border Protection (CBP) using its electronic system(s), or directly to the Directorate of Defense Trade Controls (DTTC), as appropriate.</a:t>
            </a:r>
          </a:p>
          <a:p>
            <a:pPr lvl="1">
              <a:lnSpc>
                <a:spcPct val="150000"/>
              </a:lnSpc>
              <a:defRPr/>
            </a:pPr>
            <a:r>
              <a:rPr lang="en-US" sz="2000" dirty="0">
                <a:hlinkClick r:id="rId4"/>
              </a:rPr>
              <a:t>https://www.ecfr.gov/cgi-bin/text-idx?SID=7ed8c29accdebf389faf51f4ce1ea0fd&amp;mc=true&amp;node=pt22.1.123&amp;rgn=div5#se22.1.123_122</a:t>
            </a: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Blip>
                <a:blip r:embed="rId3"/>
              </a:buBlip>
              <a:defRPr/>
            </a:pP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Blip>
                <a:blip r:embed="rId3"/>
              </a:buBlip>
              <a:defRPr/>
            </a:pPr>
            <a:endParaRPr lang="en-US" dirty="0" smtClean="0">
              <a:solidFill>
                <a:schemeClr val="tx1">
                  <a:lumMod val="75000"/>
                  <a:lumOff val="25000"/>
                </a:schemeClr>
              </a:solidFill>
              <a:latin typeface="Arial" panose="020B0604020202020204" pitchFamily="34" charset="0"/>
              <a:cs typeface="Arial" panose="020B0604020202020204" pitchFamily="34" charset="0"/>
            </a:endParaRPr>
          </a:p>
          <a:p>
            <a:pPr marL="914400" lvl="1" indent="-457200">
              <a:lnSpc>
                <a:spcPct val="150000"/>
              </a:lnSpc>
              <a:buFont typeface="+mj-lt"/>
              <a:buAutoNum type="arabicPeriod"/>
              <a:defRPr/>
            </a:pP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17</a:t>
            </a:fld>
            <a:endParaRPr lang="en-US" b="1" dirty="0">
              <a:solidFill>
                <a:schemeClr val="bg1"/>
              </a:solidFill>
            </a:endParaRPr>
          </a:p>
        </p:txBody>
      </p:sp>
    </p:spTree>
    <p:extLst>
      <p:ext uri="{BB962C8B-B14F-4D97-AF65-F5344CB8AC3E}">
        <p14:creationId xmlns:p14="http://schemas.microsoft.com/office/powerpoint/2010/main" val="241539628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AUTOMATED EXPORT SYSTEM (AES) FILING REQUIREMENTS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4985980"/>
          </a:xfrm>
          <a:prstGeom prst="rect">
            <a:avLst/>
          </a:prstGeom>
        </p:spPr>
        <p:txBody>
          <a:bodyPr wrap="square">
            <a:spAutoFit/>
          </a:bodyPr>
          <a:lstStyle/>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Exemption Statements</a:t>
            </a:r>
          </a:p>
          <a:p>
            <a:pPr lvl="1">
              <a:lnSpc>
                <a:spcPct val="150000"/>
              </a:lnSpc>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If a shipment is filed electronically through AES, shipping documents including the commercial invoice, air waybill or ocean bill of lading must contain a properly worded exemption statement that includes the filer generated External Transaction Number (XTN) or the Customs AES system generated Internal Transactions Number (ITN) number.</a:t>
            </a:r>
          </a:p>
          <a:p>
            <a:pPr lvl="1">
              <a:lnSpc>
                <a:spcPct val="150000"/>
              </a:lnSpc>
              <a:defRPr/>
            </a:pPr>
            <a:r>
              <a:rPr lang="en-US" sz="2000" u="sng" dirty="0" smtClean="0">
                <a:solidFill>
                  <a:schemeClr val="tx1">
                    <a:lumMod val="75000"/>
                    <a:lumOff val="25000"/>
                  </a:schemeClr>
                </a:solidFill>
                <a:latin typeface="Arial" panose="020B0604020202020204" pitchFamily="34" charset="0"/>
                <a:cs typeface="Arial" panose="020B0604020202020204" pitchFamily="34" charset="0"/>
              </a:rPr>
              <a:t>Examples</a:t>
            </a:r>
          </a:p>
          <a:p>
            <a:pPr marL="800100" lvl="1" indent="-342900">
              <a:lnSpc>
                <a:spcPct val="150000"/>
              </a:lnSpc>
              <a:buBlip>
                <a:blip r:embed="rId3"/>
              </a:buBlip>
              <a:defRPr/>
            </a:pPr>
            <a:r>
              <a:rPr lang="en-US" b="1" dirty="0" smtClean="0">
                <a:solidFill>
                  <a:schemeClr val="tx1">
                    <a:lumMod val="75000"/>
                    <a:lumOff val="25000"/>
                  </a:schemeClr>
                </a:solidFill>
                <a:latin typeface="Arial" panose="020B0604020202020204" pitchFamily="34" charset="0"/>
                <a:cs typeface="Arial" panose="020B0604020202020204" pitchFamily="34" charset="0"/>
              </a:rPr>
              <a:t>AES XTN </a:t>
            </a:r>
            <a:r>
              <a:rPr lang="en-US" dirty="0" smtClean="0">
                <a:solidFill>
                  <a:schemeClr val="tx1">
                    <a:lumMod val="75000"/>
                    <a:lumOff val="25000"/>
                  </a:schemeClr>
                </a:solidFill>
                <a:latin typeface="Arial" panose="020B0604020202020204" pitchFamily="34" charset="0"/>
                <a:cs typeface="Arial" panose="020B0604020202020204" pitchFamily="34" charset="0"/>
              </a:rPr>
              <a:t>(where XTN is the filer’s Export Identification Number (EIN) plus the shipment reference number) – “</a:t>
            </a:r>
            <a:r>
              <a:rPr lang="en-US" b="1" dirty="0" smtClean="0">
                <a:solidFill>
                  <a:schemeClr val="tx1">
                    <a:lumMod val="75000"/>
                    <a:lumOff val="25000"/>
                  </a:schemeClr>
                </a:solidFill>
                <a:latin typeface="Arial" panose="020B0604020202020204" pitchFamily="34" charset="0"/>
                <a:cs typeface="Arial" panose="020B0604020202020204" pitchFamily="34" charset="0"/>
              </a:rPr>
              <a:t>AES 103222766 – BX95909763</a:t>
            </a:r>
            <a:r>
              <a:rPr lang="en-US" dirty="0" smtClean="0">
                <a:solidFill>
                  <a:schemeClr val="tx1">
                    <a:lumMod val="75000"/>
                    <a:lumOff val="25000"/>
                  </a:schemeClr>
                </a:solidFill>
                <a:latin typeface="Arial" panose="020B0604020202020204" pitchFamily="34" charset="0"/>
                <a:cs typeface="Arial" panose="020B0604020202020204" pitchFamily="34" charset="0"/>
              </a:rPr>
              <a:t>”</a:t>
            </a:r>
          </a:p>
          <a:p>
            <a:pPr marL="800100" lvl="1" indent="-342900">
              <a:lnSpc>
                <a:spcPct val="150000"/>
              </a:lnSpc>
              <a:buBlip>
                <a:blip r:embed="rId3"/>
              </a:buBlip>
              <a:defRPr/>
            </a:pPr>
            <a:r>
              <a:rPr lang="en-US" dirty="0" smtClean="0">
                <a:solidFill>
                  <a:schemeClr val="tx1">
                    <a:lumMod val="75000"/>
                    <a:lumOff val="25000"/>
                  </a:schemeClr>
                </a:solidFill>
                <a:latin typeface="Arial" panose="020B0604020202020204" pitchFamily="34" charset="0"/>
                <a:cs typeface="Arial" panose="020B0604020202020204" pitchFamily="34" charset="0"/>
              </a:rPr>
              <a:t>AES ITN (where ITN is the number transmitted by AES back to the filer acknowledging acceptance of the submission) – “</a:t>
            </a:r>
            <a:r>
              <a:rPr lang="en-US" b="1" dirty="0" smtClean="0">
                <a:solidFill>
                  <a:schemeClr val="tx1">
                    <a:lumMod val="75000"/>
                    <a:lumOff val="25000"/>
                  </a:schemeClr>
                </a:solidFill>
                <a:latin typeface="Arial" panose="020B0604020202020204" pitchFamily="34" charset="0"/>
                <a:cs typeface="Arial" panose="020B0604020202020204" pitchFamily="34" charset="0"/>
              </a:rPr>
              <a:t>AES X20020714231567</a:t>
            </a:r>
            <a:r>
              <a:rPr lang="en-US" dirty="0" smtClean="0">
                <a:solidFill>
                  <a:schemeClr val="tx1">
                    <a:lumMod val="75000"/>
                    <a:lumOff val="25000"/>
                  </a:schemeClr>
                </a:solidFill>
                <a:latin typeface="Arial" panose="020B0604020202020204" pitchFamily="34" charset="0"/>
                <a:cs typeface="Arial" panose="020B0604020202020204" pitchFamily="34" charset="0"/>
              </a:rPr>
              <a:t>”</a:t>
            </a:r>
          </a:p>
          <a:p>
            <a:pPr marL="914400" lvl="1" indent="-457200">
              <a:lnSpc>
                <a:spcPct val="150000"/>
              </a:lnSpc>
              <a:buFont typeface="+mj-lt"/>
              <a:buAutoNum type="arabicPeriod"/>
              <a:defRPr/>
            </a:pP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18</a:t>
            </a:fld>
            <a:endParaRPr lang="en-US" b="1" dirty="0">
              <a:solidFill>
                <a:schemeClr val="bg1"/>
              </a:solidFill>
            </a:endParaRPr>
          </a:p>
        </p:txBody>
      </p:sp>
    </p:spTree>
    <p:extLst>
      <p:ext uri="{BB962C8B-B14F-4D97-AF65-F5344CB8AC3E}">
        <p14:creationId xmlns:p14="http://schemas.microsoft.com/office/powerpoint/2010/main" val="130805852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DESTINATION CONTROL STATEMENTS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3323987"/>
          </a:xfrm>
          <a:prstGeom prst="rect">
            <a:avLst/>
          </a:prstGeom>
        </p:spPr>
        <p:txBody>
          <a:bodyPr wrap="square">
            <a:spAutoFit/>
          </a:bodyPr>
          <a:lstStyle/>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General Statement for Exports</a:t>
            </a:r>
          </a:p>
          <a:p>
            <a:pPr lvl="1">
              <a:lnSpc>
                <a:spcPct val="150000"/>
              </a:lnSpc>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These items are controlled by the U.S. Government and authorized for export only to the country of ultimate destination for use by the ultimate consignee or end-user(s) herein identified.  They may not be resold, transferred, or otherwise disposed of, to any other country or to any person other than the authorized ultimate consignee or end-user(s), either in their original form or after being incorporated into other items, without first obtaining approval from the U.S. government or as otherwise authorized by U.S. laws and regulations.</a:t>
            </a: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19</a:t>
            </a:fld>
            <a:endParaRPr lang="en-US" b="1" dirty="0">
              <a:solidFill>
                <a:schemeClr val="bg1"/>
              </a:solidFill>
            </a:endParaRPr>
          </a:p>
        </p:txBody>
      </p:sp>
    </p:spTree>
    <p:extLst>
      <p:ext uri="{BB962C8B-B14F-4D97-AF65-F5344CB8AC3E}">
        <p14:creationId xmlns:p14="http://schemas.microsoft.com/office/powerpoint/2010/main" val="4679772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103632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WHAT FACTORS MAKE A SHIPMENT FALL WITHIN ITAR CLASSIFICATION?</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4862870"/>
          </a:xfrm>
          <a:prstGeom prst="rect">
            <a:avLst/>
          </a:prstGeom>
        </p:spPr>
        <p:txBody>
          <a:bodyPr wrap="square">
            <a:spAutoFit/>
          </a:bodyPr>
          <a:lstStyle/>
          <a:p>
            <a:pPr lvl="1">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Any manufactured product or ‘part’ that was utilized previously for military use, currently being manufactured for the purpose military use, or can be modified for future military application.</a:t>
            </a:r>
          </a:p>
          <a:p>
            <a:pPr lvl="1">
              <a:defRPr/>
            </a:pP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lvl="1">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The ITAR is contained in 22 CFR 120 – 130</a:t>
            </a:r>
          </a:p>
          <a:p>
            <a:pPr lvl="1">
              <a:defRPr/>
            </a:pP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ITAR is charged with controlling the export and temporary import of defense articles and defense services covered by the United States Munitions List (USML)</a:t>
            </a:r>
          </a:p>
          <a:p>
            <a:pPr marL="800100" lvl="1" indent="-342900">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With certain exceptions, all exports or temporary imports of U.S. defense articles, defense services or technical data to foreign persons require formal authorization from the Directorate of Defense Trade Controls (DDTC)</a:t>
            </a:r>
          </a:p>
          <a:p>
            <a:pPr marL="800100" lvl="1" indent="-342900">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United States Munitions List (USML) is contained within 22 CFR 121.1</a:t>
            </a:r>
          </a:p>
          <a:p>
            <a:pPr marL="1257300" lvl="2" indent="-342900">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There are 21 categories</a:t>
            </a:r>
          </a:p>
          <a:p>
            <a:pPr marL="1257300" lvl="2" indent="-342900">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Learn the categories that your clients ship</a:t>
            </a:r>
          </a:p>
          <a:p>
            <a:pPr marL="1257300" lvl="2" indent="-342900">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Category XX! Is only available for use with a CJ (Commodity Jurisdiction)</a:t>
            </a:r>
          </a:p>
          <a:p>
            <a:pPr marL="800100" lvl="1" indent="-342900">
              <a:lnSpc>
                <a:spcPct val="150000"/>
              </a:lnSpc>
              <a:buBlip>
                <a:blip r:embed="rId3"/>
              </a:buBlip>
              <a:defRPr/>
            </a:pP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19378"/>
            <a:ext cx="2844800" cy="365125"/>
          </a:xfrm>
        </p:spPr>
        <p:txBody>
          <a:bodyPr/>
          <a:lstStyle/>
          <a:p>
            <a:fld id="{D4CA8466-E785-4C2D-B628-6B6DCF694CAF}" type="slidenum">
              <a:rPr lang="en-US" b="1" smtClean="0">
                <a:solidFill>
                  <a:schemeClr val="bg1"/>
                </a:solidFill>
              </a:rPr>
              <a:pPr/>
              <a:t>2</a:t>
            </a:fld>
            <a:endParaRPr lang="en-US" b="1" dirty="0">
              <a:solidFill>
                <a:schemeClr val="bg1"/>
              </a:solidFill>
            </a:endParaRPr>
          </a:p>
        </p:txBody>
      </p:sp>
    </p:spTree>
    <p:extLst>
      <p:ext uri="{BB962C8B-B14F-4D97-AF65-F5344CB8AC3E}">
        <p14:creationId xmlns:p14="http://schemas.microsoft.com/office/powerpoint/2010/main" val="1066329350"/>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DESTINATION CONTROL STATEMENTS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4985980"/>
          </a:xfrm>
          <a:prstGeom prst="rect">
            <a:avLst/>
          </a:prstGeom>
        </p:spPr>
        <p:txBody>
          <a:bodyPr wrap="square">
            <a:spAutoFit/>
          </a:bodyPr>
          <a:lstStyle/>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Statement for Export Exemption Shipments</a:t>
            </a: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These commodities are authorized by the U.S. Government  for export only to </a:t>
            </a:r>
            <a:r>
              <a:rPr lang="en-US" sz="1600" i="1" dirty="0" smtClean="0">
                <a:solidFill>
                  <a:schemeClr val="tx2">
                    <a:lumMod val="60000"/>
                    <a:lumOff val="40000"/>
                  </a:schemeClr>
                </a:solidFill>
                <a:latin typeface="Arial" panose="020B0604020202020204" pitchFamily="34" charset="0"/>
                <a:cs typeface="Arial" panose="020B0604020202020204" pitchFamily="34" charset="0"/>
              </a:rPr>
              <a:t>Kuwait</a:t>
            </a:r>
            <a:r>
              <a:rPr lang="en-US" sz="1600" dirty="0" smtClean="0">
                <a:solidFill>
                  <a:schemeClr val="tx1">
                    <a:lumMod val="75000"/>
                    <a:lumOff val="25000"/>
                  </a:schemeClr>
                </a:solidFill>
                <a:latin typeface="Arial" panose="020B0604020202020204" pitchFamily="34" charset="0"/>
                <a:cs typeface="Arial" panose="020B0604020202020204" pitchFamily="34" charset="0"/>
              </a:rPr>
              <a:t> for use by </a:t>
            </a:r>
            <a:r>
              <a:rPr lang="en-US" sz="1600" i="1" dirty="0" smtClean="0">
                <a:solidFill>
                  <a:schemeClr val="tx2">
                    <a:lumMod val="60000"/>
                    <a:lumOff val="40000"/>
                  </a:schemeClr>
                </a:solidFill>
                <a:latin typeface="Arial" panose="020B0604020202020204" pitchFamily="34" charset="0"/>
                <a:cs typeface="Arial" panose="020B0604020202020204" pitchFamily="34" charset="0"/>
              </a:rPr>
              <a:t>SNC</a:t>
            </a:r>
            <a:r>
              <a:rPr lang="en-US" sz="1600" dirty="0" smtClean="0">
                <a:solidFill>
                  <a:schemeClr val="tx1">
                    <a:lumMod val="75000"/>
                    <a:lumOff val="25000"/>
                  </a:schemeClr>
                </a:solidFill>
                <a:latin typeface="Arial" panose="020B0604020202020204" pitchFamily="34" charset="0"/>
                <a:cs typeface="Arial" panose="020B0604020202020204" pitchFamily="34" charset="0"/>
              </a:rPr>
              <a:t> under license exemption 22 CFR 126.4(c).  They may not be resold, diverted, transferred, or otherwise disposed of, to any other country or to any person other than the authorized end-user or consignee(s), either in their original form or after being incorporated into other end-items, without first obtaining approval from the U.S. Department of State or use of applicable exemption.</a:t>
            </a:r>
          </a:p>
          <a:p>
            <a:pPr lvl="1">
              <a:lnSpc>
                <a:spcPct val="150000"/>
              </a:lnSpc>
              <a:defRPr/>
            </a:pPr>
            <a:r>
              <a:rPr lang="en-US" sz="1600" u="sng" dirty="0" smtClean="0">
                <a:solidFill>
                  <a:schemeClr val="tx1">
                    <a:lumMod val="75000"/>
                    <a:lumOff val="25000"/>
                  </a:schemeClr>
                </a:solidFill>
                <a:latin typeface="Arial" panose="020B0604020202020204" pitchFamily="34" charset="0"/>
                <a:cs typeface="Arial" panose="020B0604020202020204" pitchFamily="34" charset="0"/>
              </a:rPr>
              <a:t>Special Instructions</a:t>
            </a: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Country of Origin: United States</a:t>
            </a: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License Exemption: 22 CFR 126.4(c)</a:t>
            </a: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Symbol/Authorization:</a:t>
            </a: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This shipment is in support of Contract </a:t>
            </a:r>
            <a:r>
              <a:rPr lang="en-US" sz="1600" dirty="0" err="1" smtClean="0">
                <a:solidFill>
                  <a:schemeClr val="tx1">
                    <a:lumMod val="75000"/>
                    <a:lumOff val="25000"/>
                  </a:schemeClr>
                </a:solidFill>
                <a:latin typeface="Arial" panose="020B0604020202020204" pitchFamily="34" charset="0"/>
                <a:cs typeface="Arial" panose="020B0604020202020204" pitchFamily="34" charset="0"/>
              </a:rPr>
              <a:t>FAxxxxxx</a:t>
            </a: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Delivery Order: </a:t>
            </a:r>
            <a:r>
              <a:rPr lang="en-US" sz="1600" dirty="0" err="1" smtClean="0">
                <a:solidFill>
                  <a:schemeClr val="tx1">
                    <a:lumMod val="75000"/>
                    <a:lumOff val="25000"/>
                  </a:schemeClr>
                </a:solidFill>
                <a:latin typeface="Arial" panose="020B0604020202020204" pitchFamily="34" charset="0"/>
                <a:cs typeface="Arial" panose="020B0604020202020204" pitchFamily="34" charset="0"/>
              </a:rPr>
              <a:t>xxxx</a:t>
            </a: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Support Effort. 22 CFR 126.4(c) applicable</a:t>
            </a:r>
            <a:endParaRPr lang="en-US" sz="16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20</a:t>
            </a:fld>
            <a:endParaRPr lang="en-US" b="1" dirty="0">
              <a:solidFill>
                <a:schemeClr val="bg1"/>
              </a:solidFill>
            </a:endParaRPr>
          </a:p>
        </p:txBody>
      </p:sp>
    </p:spTree>
    <p:extLst>
      <p:ext uri="{BB962C8B-B14F-4D97-AF65-F5344CB8AC3E}">
        <p14:creationId xmlns:p14="http://schemas.microsoft.com/office/powerpoint/2010/main" val="244380673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ADDITIONAL STEPS IN EXPORT OPERATIONS PROCESS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5586145"/>
          </a:xfrm>
          <a:prstGeom prst="rect">
            <a:avLst/>
          </a:prstGeom>
        </p:spPr>
        <p:txBody>
          <a:bodyPr wrap="square">
            <a:spAutoFit/>
          </a:bodyPr>
          <a:lstStyle/>
          <a:p>
            <a:pPr lvl="1">
              <a:lnSpc>
                <a:spcPct val="150000"/>
              </a:lnSpc>
              <a:defRPr/>
            </a:pPr>
            <a:r>
              <a:rPr lang="en-US" sz="2000" b="1" dirty="0" smtClean="0">
                <a:solidFill>
                  <a:schemeClr val="tx1">
                    <a:lumMod val="75000"/>
                    <a:lumOff val="25000"/>
                  </a:schemeClr>
                </a:solidFill>
                <a:latin typeface="Arial" panose="020B0604020202020204" pitchFamily="34" charset="0"/>
                <a:cs typeface="Arial" panose="020B0604020202020204" pitchFamily="34" charset="0"/>
              </a:rPr>
              <a:t>Aeronet’s Responsibilities - </a:t>
            </a:r>
            <a:r>
              <a:rPr lang="en-US" sz="2000" dirty="0" smtClean="0">
                <a:solidFill>
                  <a:schemeClr val="tx1">
                    <a:lumMod val="75000"/>
                    <a:lumOff val="25000"/>
                  </a:schemeClr>
                </a:solidFill>
                <a:latin typeface="Arial" panose="020B0604020202020204" pitchFamily="34" charset="0"/>
                <a:cs typeface="Arial" panose="020B0604020202020204" pitchFamily="34" charset="0"/>
              </a:rPr>
              <a:t>Documentation verification and review</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Verify shipper, consignee or interested parties against the Consolidated Security List &amp; Denied Parties List</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Ensure the goods have the proper licenses for commodity &amp; terms of shipments</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Verify that the ultimate country of destination is not a sanctioned country</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Ensure the export documents have the Destination Control Statement (DCS)</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Review the  commercial invoice against license or exemption to ensure they match</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Review License for authorized agents and ensure Aeronet or Aeronet partner is named on the license</a:t>
            </a:r>
          </a:p>
          <a:p>
            <a:pPr lvl="1">
              <a:lnSpc>
                <a:spcPct val="150000"/>
              </a:lnSpc>
              <a:defRPr/>
            </a:pP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Blip>
                <a:blip r:embed="rId3"/>
              </a:buBlip>
              <a:defRPr/>
            </a:pPr>
            <a:endParaRPr lang="en-US" dirty="0" smtClean="0">
              <a:solidFill>
                <a:schemeClr val="tx1">
                  <a:lumMod val="75000"/>
                  <a:lumOff val="25000"/>
                </a:schemeClr>
              </a:solidFill>
              <a:latin typeface="Arial" panose="020B0604020202020204" pitchFamily="34" charset="0"/>
              <a:cs typeface="Arial" panose="020B0604020202020204" pitchFamily="34" charset="0"/>
            </a:endParaRPr>
          </a:p>
          <a:p>
            <a:pPr marL="914400" lvl="1" indent="-457200">
              <a:lnSpc>
                <a:spcPct val="150000"/>
              </a:lnSpc>
              <a:buFont typeface="+mj-lt"/>
              <a:buAutoNum type="arabicPeriod"/>
              <a:defRPr/>
            </a:pP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64020"/>
            <a:ext cx="2844800" cy="365125"/>
          </a:xfrm>
        </p:spPr>
        <p:txBody>
          <a:bodyPr/>
          <a:lstStyle/>
          <a:p>
            <a:fld id="{D4CA8466-E785-4C2D-B628-6B6DCF694CAF}" type="slidenum">
              <a:rPr lang="en-US" b="1" smtClean="0">
                <a:solidFill>
                  <a:schemeClr val="bg1"/>
                </a:solidFill>
              </a:rPr>
              <a:pPr/>
              <a:t>21</a:t>
            </a:fld>
            <a:endParaRPr lang="en-US" b="1" dirty="0">
              <a:solidFill>
                <a:schemeClr val="bg1"/>
              </a:solidFill>
            </a:endParaRPr>
          </a:p>
        </p:txBody>
      </p:sp>
    </p:spTree>
    <p:extLst>
      <p:ext uri="{BB962C8B-B14F-4D97-AF65-F5344CB8AC3E}">
        <p14:creationId xmlns:p14="http://schemas.microsoft.com/office/powerpoint/2010/main" val="2480343341"/>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WHY SHOULD YOU CARE ABOUT SELLING ITAR?</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5586145"/>
          </a:xfrm>
          <a:prstGeom prst="rect">
            <a:avLst/>
          </a:prstGeom>
        </p:spPr>
        <p:txBody>
          <a:bodyPr wrap="square">
            <a:spAutoFit/>
          </a:bodyPr>
          <a:lstStyle/>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Not many competitors educated upon ITAR requirements and able to guide clients through the process</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Due to heavy fines, many forwarders do not pursue ITAR</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EXTREMELY HIGH MARGINS</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Aeronet is ITAR registered (not required), but shows our commitment to ITAR compliance capabilities</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Once embedded with a client, very low chance for client volatility, and often leads to additional business</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Allows a new/unique service offering to re-engage cold or lost clients</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We have a highly trained/experienced team in DEN</a:t>
            </a:r>
          </a:p>
          <a:p>
            <a:pPr marL="800100" lvl="1" indent="-342900">
              <a:lnSpc>
                <a:spcPct val="150000"/>
              </a:lnSpc>
              <a:buBlip>
                <a:blip r:embed="rId3"/>
              </a:buBlip>
              <a:defRPr/>
            </a:pPr>
            <a:endParaRPr lang="en-US" dirty="0" smtClean="0">
              <a:solidFill>
                <a:schemeClr val="tx1">
                  <a:lumMod val="75000"/>
                  <a:lumOff val="25000"/>
                </a:schemeClr>
              </a:solidFill>
              <a:latin typeface="Arial" panose="020B0604020202020204" pitchFamily="34" charset="0"/>
              <a:cs typeface="Arial" panose="020B0604020202020204" pitchFamily="34" charset="0"/>
            </a:endParaRPr>
          </a:p>
          <a:p>
            <a:pPr marL="914400" lvl="1" indent="-457200">
              <a:lnSpc>
                <a:spcPct val="150000"/>
              </a:lnSpc>
              <a:buFont typeface="+mj-lt"/>
              <a:buAutoNum type="arabicPeriod"/>
              <a:defRPr/>
            </a:pP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64020"/>
            <a:ext cx="2844800" cy="365125"/>
          </a:xfrm>
        </p:spPr>
        <p:txBody>
          <a:bodyPr/>
          <a:lstStyle/>
          <a:p>
            <a:fld id="{D4CA8466-E785-4C2D-B628-6B6DCF694CAF}" type="slidenum">
              <a:rPr lang="en-US" b="1" smtClean="0">
                <a:solidFill>
                  <a:schemeClr val="bg1"/>
                </a:solidFill>
              </a:rPr>
              <a:pPr/>
              <a:t>22</a:t>
            </a:fld>
            <a:endParaRPr lang="en-US" b="1" dirty="0">
              <a:solidFill>
                <a:schemeClr val="bg1"/>
              </a:solidFill>
            </a:endParaRPr>
          </a:p>
        </p:txBody>
      </p:sp>
    </p:spTree>
    <p:extLst>
      <p:ext uri="{BB962C8B-B14F-4D97-AF65-F5344CB8AC3E}">
        <p14:creationId xmlns:p14="http://schemas.microsoft.com/office/powerpoint/2010/main" val="1670685314"/>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TYPES OF COMPANIES/INDUSTRIES THAT WOULD HAVE ITAR SHPTS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6509474"/>
          </a:xfrm>
          <a:prstGeom prst="rect">
            <a:avLst/>
          </a:prstGeom>
        </p:spPr>
        <p:txBody>
          <a:bodyPr wrap="square">
            <a:spAutoFit/>
          </a:bodyPr>
          <a:lstStyle/>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U.S. military contracted brokers</a:t>
            </a:r>
          </a:p>
          <a:p>
            <a:pPr marL="1257300" lvl="2"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E.g. Sierra Nevada Corp.: 3</a:t>
            </a:r>
            <a:r>
              <a:rPr lang="en-US" sz="2000" baseline="30000" dirty="0" smtClean="0">
                <a:solidFill>
                  <a:schemeClr val="tx1">
                    <a:lumMod val="75000"/>
                    <a:lumOff val="25000"/>
                  </a:schemeClr>
                </a:solidFill>
                <a:latin typeface="Arial" panose="020B0604020202020204" pitchFamily="34" charset="0"/>
                <a:cs typeface="Arial" panose="020B0604020202020204" pitchFamily="34" charset="0"/>
              </a:rPr>
              <a:t>rd</a:t>
            </a:r>
            <a:r>
              <a:rPr lang="en-US" sz="2000" dirty="0" smtClean="0">
                <a:solidFill>
                  <a:schemeClr val="tx1">
                    <a:lumMod val="75000"/>
                    <a:lumOff val="25000"/>
                  </a:schemeClr>
                </a:solidFill>
                <a:latin typeface="Arial" panose="020B0604020202020204" pitchFamily="34" charset="0"/>
                <a:cs typeface="Arial" panose="020B0604020202020204" pitchFamily="34" charset="0"/>
              </a:rPr>
              <a:t> party broker contracted directly via U.S. military to source/procure directly from manufacturers and/or suppliers</a:t>
            </a:r>
          </a:p>
          <a:p>
            <a:pPr marL="1257300" lvl="2"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Our last ITAR shipment was an ejection seat for an F-18 jet, both ITAR &amp; DG</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Commercial / Military – “cross-over” clients</a:t>
            </a:r>
          </a:p>
          <a:p>
            <a:pPr marL="1257300" lvl="2"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These clients have commercially sold products but have military applications or have enhanced products specifically engineered for military grade usage</a:t>
            </a:r>
          </a:p>
          <a:p>
            <a:pPr marL="1257300" lvl="2" indent="-342900">
              <a:lnSpc>
                <a:spcPct val="150000"/>
              </a:lnSpc>
              <a:buBlip>
                <a:blip r:embed="rId3"/>
              </a:buBlip>
              <a:defRPr/>
            </a:pPr>
            <a:r>
              <a:rPr lang="en-US" sz="2000" dirty="0" err="1" smtClean="0">
                <a:solidFill>
                  <a:schemeClr val="tx1">
                    <a:lumMod val="75000"/>
                    <a:lumOff val="25000"/>
                  </a:schemeClr>
                </a:solidFill>
                <a:latin typeface="Arial" panose="020B0604020202020204" pitchFamily="34" charset="0"/>
                <a:cs typeface="Arial" panose="020B0604020202020204" pitchFamily="34" charset="0"/>
              </a:rPr>
              <a:t>Nite</a:t>
            </a:r>
            <a:r>
              <a:rPr lang="en-US" sz="2000" dirty="0" smtClean="0">
                <a:solidFill>
                  <a:schemeClr val="tx1">
                    <a:lumMod val="75000"/>
                    <a:lumOff val="25000"/>
                  </a:schemeClr>
                </a:solidFill>
                <a:latin typeface="Arial" panose="020B0604020202020204" pitchFamily="34" charset="0"/>
                <a:cs typeface="Arial" panose="020B0604020202020204" pitchFamily="34" charset="0"/>
              </a:rPr>
              <a:t> Eyes – Night vision goggles</a:t>
            </a:r>
          </a:p>
          <a:p>
            <a:pPr marL="1257300" lvl="2"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Laser Tech – Commercial: Radar guns vs. Military: </a:t>
            </a:r>
            <a:r>
              <a:rPr lang="en-US" sz="2000" dirty="0">
                <a:solidFill>
                  <a:schemeClr val="tx1">
                    <a:lumMod val="75000"/>
                    <a:lumOff val="25000"/>
                  </a:schemeClr>
                </a:solidFill>
                <a:latin typeface="Arial" panose="020B0604020202020204" pitchFamily="34" charset="0"/>
                <a:cs typeface="Arial" panose="020B0604020202020204" pitchFamily="34" charset="0"/>
              </a:rPr>
              <a:t>D</a:t>
            </a:r>
            <a:r>
              <a:rPr lang="en-US" sz="2000" dirty="0" smtClean="0">
                <a:solidFill>
                  <a:schemeClr val="tx1">
                    <a:lumMod val="75000"/>
                    <a:lumOff val="25000"/>
                  </a:schemeClr>
                </a:solidFill>
                <a:latin typeface="Arial" panose="020B0604020202020204" pitchFamily="34" charset="0"/>
                <a:cs typeface="Arial" panose="020B0604020202020204" pitchFamily="34" charset="0"/>
              </a:rPr>
              <a:t>istance measuring optical scopes</a:t>
            </a:r>
          </a:p>
          <a:p>
            <a:pPr marL="1257300" lvl="2" indent="-342900">
              <a:lnSpc>
                <a:spcPct val="150000"/>
              </a:lnSpc>
              <a:buBlip>
                <a:blip r:embed="rId3"/>
              </a:buBlip>
              <a:defRPr/>
            </a:pPr>
            <a:r>
              <a:rPr lang="en-US" sz="2000" dirty="0" err="1" smtClean="0">
                <a:solidFill>
                  <a:schemeClr val="tx1">
                    <a:lumMod val="75000"/>
                    <a:lumOff val="25000"/>
                  </a:schemeClr>
                </a:solidFill>
                <a:latin typeface="Arial" panose="020B0604020202020204" pitchFamily="34" charset="0"/>
                <a:cs typeface="Arial" panose="020B0604020202020204" pitchFamily="34" charset="0"/>
              </a:rPr>
              <a:t>Skydex</a:t>
            </a:r>
            <a:r>
              <a:rPr lang="en-US" sz="2000" dirty="0" smtClean="0">
                <a:solidFill>
                  <a:schemeClr val="tx1">
                    <a:lumMod val="75000"/>
                    <a:lumOff val="25000"/>
                  </a:schemeClr>
                </a:solidFill>
                <a:latin typeface="Arial" panose="020B0604020202020204" pitchFamily="34" charset="0"/>
                <a:cs typeface="Arial" panose="020B0604020202020204" pitchFamily="34" charset="0"/>
              </a:rPr>
              <a:t> – Commercial: Football helmet pads vs. Military: Helmet pad replacements &amp; knee pads</a:t>
            </a:r>
          </a:p>
          <a:p>
            <a:pPr marL="1257300" lvl="2" indent="-342900">
              <a:lnSpc>
                <a:spcPct val="150000"/>
              </a:lnSpc>
              <a:buBlip>
                <a:blip r:embed="rId3"/>
              </a:buBlip>
              <a:defRPr/>
            </a:pP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Blip>
                <a:blip r:embed="rId3"/>
              </a:buBlip>
              <a:defRPr/>
            </a:pPr>
            <a:endParaRPr lang="en-US" dirty="0" smtClean="0">
              <a:solidFill>
                <a:schemeClr val="tx1">
                  <a:lumMod val="75000"/>
                  <a:lumOff val="25000"/>
                </a:schemeClr>
              </a:solidFill>
              <a:latin typeface="Arial" panose="020B0604020202020204" pitchFamily="34" charset="0"/>
              <a:cs typeface="Arial" panose="020B0604020202020204" pitchFamily="34" charset="0"/>
            </a:endParaRPr>
          </a:p>
          <a:p>
            <a:pPr marL="914400" lvl="1" indent="-457200">
              <a:lnSpc>
                <a:spcPct val="150000"/>
              </a:lnSpc>
              <a:buFont typeface="+mj-lt"/>
              <a:buAutoNum type="arabicPeriod"/>
              <a:defRPr/>
            </a:pP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23</a:t>
            </a:fld>
            <a:endParaRPr lang="en-US" b="1" dirty="0">
              <a:solidFill>
                <a:schemeClr val="bg1"/>
              </a:solidFill>
            </a:endParaRPr>
          </a:p>
        </p:txBody>
      </p:sp>
    </p:spTree>
    <p:extLst>
      <p:ext uri="{BB962C8B-B14F-4D97-AF65-F5344CB8AC3E}">
        <p14:creationId xmlns:p14="http://schemas.microsoft.com/office/powerpoint/2010/main" val="3431318509"/>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ChangeArrowheads="1"/>
          </p:cNvSpPr>
          <p:nvPr/>
        </p:nvSpPr>
        <p:spPr bwMode="auto">
          <a:xfrm>
            <a:off x="152400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9" name="Rectangle 5"/>
          <p:cNvSpPr>
            <a:spLocks noChangeArrowheads="1"/>
          </p:cNvSpPr>
          <p:nvPr/>
        </p:nvSpPr>
        <p:spPr bwMode="auto">
          <a:xfrm>
            <a:off x="1524001" y="8821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n-US">
              <a:latin typeface="Arial" pitchFamily="34" charset="0"/>
              <a:cs typeface="Arial" pitchFamily="34" charset="0"/>
            </a:endParaRPr>
          </a:p>
        </p:txBody>
      </p:sp>
      <p:grpSp>
        <p:nvGrpSpPr>
          <p:cNvPr id="6" name="Group 5"/>
          <p:cNvGrpSpPr/>
          <p:nvPr/>
        </p:nvGrpSpPr>
        <p:grpSpPr>
          <a:xfrm>
            <a:off x="1676399" y="2819400"/>
            <a:ext cx="8763000" cy="2657183"/>
            <a:chOff x="1676399" y="3313681"/>
            <a:chExt cx="8763000" cy="2657183"/>
          </a:xfrm>
        </p:grpSpPr>
        <p:sp>
          <p:nvSpPr>
            <p:cNvPr id="11" name="TextBox 10"/>
            <p:cNvSpPr txBox="1"/>
            <p:nvPr/>
          </p:nvSpPr>
          <p:spPr>
            <a:xfrm>
              <a:off x="1676399" y="3313681"/>
              <a:ext cx="8763000" cy="369332"/>
            </a:xfrm>
            <a:prstGeom prst="rect">
              <a:avLst/>
            </a:prstGeom>
            <a:noFill/>
          </p:spPr>
          <p:txBody>
            <a:bodyPr wrap="square" rtlCol="0">
              <a:spAutoFit/>
            </a:bodyPr>
            <a:lstStyle/>
            <a:p>
              <a:pPr algn="ctr">
                <a:lnSpc>
                  <a:spcPct val="150000"/>
                </a:lnSpc>
              </a:pPr>
              <a:r>
                <a:rPr lang="en-US" sz="1200" dirty="0">
                  <a:solidFill>
                    <a:schemeClr val="tx1">
                      <a:lumMod val="75000"/>
                      <a:lumOff val="25000"/>
                    </a:schemeClr>
                  </a:solidFill>
                  <a:latin typeface="Arial" panose="020B0604020202020204" pitchFamily="34" charset="0"/>
                  <a:cs typeface="Arial" panose="020B0604020202020204" pitchFamily="34" charset="0"/>
                </a:rPr>
                <a:t>Connect with Us</a:t>
              </a:r>
            </a:p>
          </p:txBody>
        </p:sp>
        <p:pic>
          <p:nvPicPr>
            <p:cNvPr id="2" name="Picture 1">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49674" y="5343721"/>
              <a:ext cx="2289327" cy="627143"/>
            </a:xfrm>
            <a:prstGeom prst="rect">
              <a:avLst/>
            </a:prstGeom>
          </p:spPr>
        </p:pic>
        <p:grpSp>
          <p:nvGrpSpPr>
            <p:cNvPr id="7" name="Group 6"/>
            <p:cNvGrpSpPr/>
            <p:nvPr/>
          </p:nvGrpSpPr>
          <p:grpSpPr>
            <a:xfrm>
              <a:off x="5334000" y="4583617"/>
              <a:ext cx="1524000" cy="457143"/>
              <a:chOff x="5029201" y="4583617"/>
              <a:chExt cx="1524000" cy="457143"/>
            </a:xfrm>
          </p:grpSpPr>
          <p:pic>
            <p:nvPicPr>
              <p:cNvPr id="3" name="Picture 2">
                <a:hlinkClick r:id="rId4"/>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29201" y="4583617"/>
                <a:ext cx="457143" cy="457143"/>
              </a:xfrm>
              <a:prstGeom prst="rect">
                <a:avLst/>
              </a:prstGeom>
            </p:spPr>
          </p:pic>
          <p:pic>
            <p:nvPicPr>
              <p:cNvPr id="4" name="Picture 3">
                <a:hlinkClick r:id="rId6"/>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562658" y="4583617"/>
                <a:ext cx="457143" cy="457143"/>
              </a:xfrm>
              <a:prstGeom prst="rect">
                <a:avLst/>
              </a:prstGeom>
            </p:spPr>
          </p:pic>
          <p:pic>
            <p:nvPicPr>
              <p:cNvPr id="5" name="Picture 4">
                <a:hlinkClick r:id="rId8"/>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096058" y="4583617"/>
                <a:ext cx="457143" cy="457143"/>
              </a:xfrm>
              <a:prstGeom prst="rect">
                <a:avLst/>
              </a:prstGeom>
            </p:spPr>
          </p:pic>
        </p:grpSp>
        <p:pic>
          <p:nvPicPr>
            <p:cNvPr id="8" name="Picture 7">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790007" y="3898424"/>
              <a:ext cx="2535784" cy="521177"/>
            </a:xfrm>
            <a:prstGeom prst="rect">
              <a:avLst/>
            </a:prstGeom>
          </p:spPr>
        </p:pic>
      </p:grpSp>
      <p:sp>
        <p:nvSpPr>
          <p:cNvPr id="14" name="Subtitle 2"/>
          <p:cNvSpPr txBox="1">
            <a:spLocks/>
          </p:cNvSpPr>
          <p:nvPr/>
        </p:nvSpPr>
        <p:spPr bwMode="auto">
          <a:xfrm>
            <a:off x="0" y="1066800"/>
            <a:ext cx="12192000" cy="762000"/>
          </a:xfrm>
          <a:prstGeom prst="rect">
            <a:avLst/>
          </a:prstGeom>
          <a:noFill/>
          <a:ln w="9525">
            <a:noFill/>
            <a:miter lim="800000"/>
            <a:headEnd/>
            <a:tailEnd/>
          </a:ln>
        </p:spPr>
        <p:txBody>
          <a:bodyPr lIns="0" tIns="0" rIns="0" bIns="0" anchor="b"/>
          <a:lstStyle/>
          <a:p>
            <a:pPr marL="342900" indent="-342900" algn="ctr">
              <a:spcBef>
                <a:spcPct val="20000"/>
              </a:spcBef>
            </a:pPr>
            <a:r>
              <a:rPr lang="en-US" sz="4800" i="1" dirty="0" smtClean="0">
                <a:solidFill>
                  <a:srgbClr val="00529A"/>
                </a:solidFill>
                <a:latin typeface="Century Gothic" panose="020B0502020202020204" pitchFamily="34" charset="0"/>
                <a:cs typeface="Arial" charset="0"/>
              </a:rPr>
              <a:t>THANK YOU</a:t>
            </a:r>
            <a:endParaRPr lang="en-US" sz="4800" i="1" dirty="0">
              <a:solidFill>
                <a:srgbClr val="00529A"/>
              </a:solidFill>
              <a:latin typeface="Century Gothic" panose="020B0502020202020204" pitchFamily="34" charset="0"/>
              <a:cs typeface="Arial" charset="0"/>
            </a:endParaRPr>
          </a:p>
        </p:txBody>
      </p:sp>
    </p:spTree>
    <p:extLst>
      <p:ext uri="{BB962C8B-B14F-4D97-AF65-F5344CB8AC3E}">
        <p14:creationId xmlns:p14="http://schemas.microsoft.com/office/powerpoint/2010/main" val="1600980459"/>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6477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ITAR REGISTRATION REQUIREMENTS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5170646"/>
          </a:xfrm>
          <a:prstGeom prst="rect">
            <a:avLst/>
          </a:prstGeom>
        </p:spPr>
        <p:txBody>
          <a:bodyPr wrap="square">
            <a:spAutoFit/>
          </a:bodyPr>
          <a:lstStyle/>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129.3 – Requirements to register</a:t>
            </a:r>
          </a:p>
          <a:p>
            <a:pPr marL="1257300" lvl="2" indent="-342900">
              <a:lnSpc>
                <a:spcPct val="150000"/>
              </a:lnSpc>
              <a:buFont typeface="Wingdings" panose="05000000000000000000" pitchFamily="2" charset="2"/>
              <a:buChar char="§"/>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(b) Exemptions.  Registration under this section is not required for:</a:t>
            </a:r>
          </a:p>
          <a:p>
            <a:pPr marL="1257300" lvl="2" indent="-342900">
              <a:lnSpc>
                <a:spcPct val="150000"/>
              </a:lnSpc>
              <a:buFont typeface="Wingdings" panose="05000000000000000000" pitchFamily="2" charset="2"/>
              <a:buChar char="§"/>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(3) Persons exclusively in the business of financing, transporting, or freight forwarding, whose business activities do not also include brokering defense articles or defense services.</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Example:</a:t>
            </a:r>
          </a:p>
          <a:p>
            <a:pPr marL="1257300" lvl="2" indent="-342900">
              <a:lnSpc>
                <a:spcPct val="150000"/>
              </a:lnSpc>
              <a:buFont typeface="Wingdings" panose="05000000000000000000" pitchFamily="2" charset="2"/>
              <a:buChar char="§"/>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Air carriers and freight forwarders who merely transport or arrange transportation for licensed United States Munitions List items are not required to register</a:t>
            </a:r>
          </a:p>
          <a:p>
            <a:pPr marL="1257300" lvl="2" indent="-342900">
              <a:lnSpc>
                <a:spcPct val="150000"/>
              </a:lnSpc>
              <a:buFont typeface="Wingdings" panose="05000000000000000000" pitchFamily="2" charset="2"/>
              <a:buChar char="§"/>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Nor are banks or credit companies who merely provide commercially available lines of credit or letters of credit…required to register.</a:t>
            </a:r>
          </a:p>
          <a:p>
            <a:pPr lvl="2" algn="r">
              <a:lnSpc>
                <a:spcPct val="150000"/>
              </a:lnSpc>
              <a:defRPr/>
            </a:pPr>
            <a:r>
              <a:rPr lang="en-US" sz="1400" dirty="0" smtClean="0">
                <a:solidFill>
                  <a:schemeClr val="tx1">
                    <a:lumMod val="75000"/>
                    <a:lumOff val="25000"/>
                  </a:schemeClr>
                </a:solidFill>
                <a:latin typeface="Arial" panose="020B0604020202020204" pitchFamily="34" charset="0"/>
                <a:cs typeface="Arial" panose="020B0604020202020204" pitchFamily="34" charset="0"/>
              </a:rPr>
              <a:t>(Tuttle Law 2011)</a:t>
            </a:r>
          </a:p>
        </p:txBody>
      </p:sp>
      <p:sp>
        <p:nvSpPr>
          <p:cNvPr id="4" name="Slide Number Placeholder 3"/>
          <p:cNvSpPr>
            <a:spLocks noGrp="1"/>
          </p:cNvSpPr>
          <p:nvPr>
            <p:ph type="sldNum" sz="quarter" idx="12"/>
          </p:nvPr>
        </p:nvSpPr>
        <p:spPr>
          <a:xfrm>
            <a:off x="9220200" y="6313646"/>
            <a:ext cx="2844800" cy="365125"/>
          </a:xfrm>
        </p:spPr>
        <p:txBody>
          <a:bodyPr/>
          <a:lstStyle/>
          <a:p>
            <a:fld id="{D4CA8466-E785-4C2D-B628-6B6DCF694CAF}" type="slidenum">
              <a:rPr lang="en-US" b="1" smtClean="0">
                <a:solidFill>
                  <a:schemeClr val="bg1"/>
                </a:solidFill>
              </a:rPr>
              <a:pPr/>
              <a:t>3</a:t>
            </a:fld>
            <a:endParaRPr lang="en-US" b="1" dirty="0">
              <a:solidFill>
                <a:schemeClr val="bg1"/>
              </a:solidFill>
            </a:endParaRPr>
          </a:p>
        </p:txBody>
      </p:sp>
    </p:spTree>
    <p:extLst>
      <p:ext uri="{BB962C8B-B14F-4D97-AF65-F5344CB8AC3E}">
        <p14:creationId xmlns:p14="http://schemas.microsoft.com/office/powerpoint/2010/main" val="25635759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6477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LAWS &amp; REGULATIONS</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5124480"/>
          </a:xfrm>
          <a:prstGeom prst="rect">
            <a:avLst/>
          </a:prstGeom>
        </p:spPr>
        <p:txBody>
          <a:bodyPr wrap="square">
            <a:spAutoFit/>
          </a:bodyPr>
          <a:lstStyle/>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Arms Export Control Act (AECA) – 22 U.S.C 2778</a:t>
            </a:r>
          </a:p>
          <a:p>
            <a:pPr lvl="1">
              <a:lnSpc>
                <a:spcPct val="150000"/>
              </a:lnSpc>
              <a:defRPr/>
            </a:pPr>
            <a:r>
              <a:rPr lang="en-US" sz="2000" dirty="0">
                <a:hlinkClick r:id="rId4"/>
              </a:rPr>
              <a:t>https://uscode.house.gov/view.xhtml?req=(title:22%20section:2778%20edition:prelim)%20OR%20(granuleid:USC-prelim-title22-section2778)&amp;f=treesort&amp;edition=prelim&amp;num=0&amp;jumpTo=true</a:t>
            </a: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The AECA provides the authority to control the export of defense articles and defense services.  The AECA charges the President to exercise this authority, which has been delegated to the Secretary of State</a:t>
            </a:r>
          </a:p>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International Traffic in Arms Regulations (ITAR) – 22 CFR 120-130</a:t>
            </a:r>
          </a:p>
          <a:p>
            <a:pPr lvl="1">
              <a:lnSpc>
                <a:spcPct val="150000"/>
              </a:lnSpc>
              <a:defRPr/>
            </a:pPr>
            <a:r>
              <a:rPr lang="en-US" sz="2000" dirty="0">
                <a:hlinkClick r:id="rId5"/>
              </a:rPr>
              <a:t>https://www.ecfr.gov/cgi-bin/text-idx?SID=9b3f0aa525eceee21089dcb6367e3b98&amp;mc=true&amp;tpl=/ecfrbrowse/Title22/22CIsubchapM.tpl</a:t>
            </a:r>
            <a:endParaRPr lang="en-US" sz="20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The International Traffic in Arms Regulations (ITAR), is charged with controlling the export and temporary import of defense articles and defense services covered by the United States Munitions List (USML)</a:t>
            </a:r>
          </a:p>
          <a:p>
            <a:pPr lvl="2" algn="r">
              <a:lnSpc>
                <a:spcPct val="150000"/>
              </a:lnSpc>
              <a:defRPr/>
            </a:pPr>
            <a:endParaRPr lang="en-US" sz="14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53532"/>
            <a:ext cx="2844800" cy="365125"/>
          </a:xfrm>
        </p:spPr>
        <p:txBody>
          <a:bodyPr/>
          <a:lstStyle/>
          <a:p>
            <a:fld id="{D4CA8466-E785-4C2D-B628-6B6DCF694CAF}" type="slidenum">
              <a:rPr lang="en-US" b="1" smtClean="0">
                <a:solidFill>
                  <a:schemeClr val="bg1"/>
                </a:solidFill>
              </a:rPr>
              <a:pPr/>
              <a:t>4</a:t>
            </a:fld>
            <a:endParaRPr lang="en-US" b="1" dirty="0">
              <a:solidFill>
                <a:schemeClr val="bg1"/>
              </a:solidFill>
            </a:endParaRPr>
          </a:p>
        </p:txBody>
      </p:sp>
    </p:spTree>
    <p:extLst>
      <p:ext uri="{BB962C8B-B14F-4D97-AF65-F5344CB8AC3E}">
        <p14:creationId xmlns:p14="http://schemas.microsoft.com/office/powerpoint/2010/main" val="55093988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WHAT IS AN EXPORT….AS DEFINED WITHIN THE ITAR</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5378395"/>
          </a:xfrm>
          <a:prstGeom prst="rect">
            <a:avLst/>
          </a:prstGeom>
        </p:spPr>
        <p:txBody>
          <a:bodyPr wrap="square">
            <a:spAutoFit/>
          </a:bodyPr>
          <a:lstStyle/>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Export means:</a:t>
            </a:r>
          </a:p>
          <a:p>
            <a:pPr marL="1371600" lvl="2" indent="-457200">
              <a:lnSpc>
                <a:spcPct val="150000"/>
              </a:lnSpc>
              <a:buFont typeface="+mj-lt"/>
              <a:buAutoNum type="arabicPeriod"/>
              <a:defRPr/>
            </a:pPr>
            <a:r>
              <a:rPr lang="en-US" sz="1500" dirty="0" smtClean="0">
                <a:solidFill>
                  <a:schemeClr val="tx1">
                    <a:lumMod val="75000"/>
                    <a:lumOff val="25000"/>
                  </a:schemeClr>
                </a:solidFill>
                <a:latin typeface="Arial" panose="020B0604020202020204" pitchFamily="34" charset="0"/>
                <a:cs typeface="Arial" panose="020B0604020202020204" pitchFamily="34" charset="0"/>
              </a:rPr>
              <a:t>Sending or taking a defense article out of the United States in any manner, except by mere travel outside of the United States by a person whose personal technical data; or</a:t>
            </a:r>
          </a:p>
          <a:p>
            <a:pPr marL="1371600" lvl="2" indent="-457200">
              <a:lnSpc>
                <a:spcPct val="150000"/>
              </a:lnSpc>
              <a:buFont typeface="+mj-lt"/>
              <a:buAutoNum type="arabicPeriod"/>
              <a:defRPr/>
            </a:pPr>
            <a:r>
              <a:rPr lang="en-US" sz="1500" dirty="0" smtClean="0">
                <a:solidFill>
                  <a:schemeClr val="tx1">
                    <a:lumMod val="75000"/>
                    <a:lumOff val="25000"/>
                  </a:schemeClr>
                </a:solidFill>
                <a:latin typeface="Arial" panose="020B0604020202020204" pitchFamily="34" charset="0"/>
                <a:cs typeface="Arial" panose="020B0604020202020204" pitchFamily="34" charset="0"/>
              </a:rPr>
              <a:t>Transferring registration, control or ownership to a foreign person of any aircraft, vessel, or satellite covered by the U.S. Munitions List, whether in the United States or abroad; or</a:t>
            </a:r>
          </a:p>
          <a:p>
            <a:pPr marL="1371600" lvl="2" indent="-457200">
              <a:lnSpc>
                <a:spcPct val="150000"/>
              </a:lnSpc>
              <a:buFont typeface="+mj-lt"/>
              <a:buAutoNum type="arabicPeriod"/>
              <a:defRPr/>
            </a:pPr>
            <a:r>
              <a:rPr lang="en-US" sz="1500" dirty="0" smtClean="0">
                <a:solidFill>
                  <a:schemeClr val="tx1">
                    <a:lumMod val="75000"/>
                    <a:lumOff val="25000"/>
                  </a:schemeClr>
                </a:solidFill>
                <a:latin typeface="Arial" panose="020B0604020202020204" pitchFamily="34" charset="0"/>
                <a:cs typeface="Arial" panose="020B0604020202020204" pitchFamily="34" charset="0"/>
              </a:rPr>
              <a:t>Disclosing (including oral or visual disclosure) or transferring in the United States any defense article to an embassy, any agency or subdivision of a foreign government (e.g., diplomatic missions); or</a:t>
            </a:r>
          </a:p>
          <a:p>
            <a:pPr marL="1371600" lvl="2" indent="-457200">
              <a:lnSpc>
                <a:spcPct val="150000"/>
              </a:lnSpc>
              <a:buFont typeface="+mj-lt"/>
              <a:buAutoNum type="arabicPeriod"/>
              <a:defRPr/>
            </a:pPr>
            <a:r>
              <a:rPr lang="en-US" sz="1500" dirty="0" smtClean="0">
                <a:solidFill>
                  <a:schemeClr val="tx1">
                    <a:lumMod val="75000"/>
                    <a:lumOff val="25000"/>
                  </a:schemeClr>
                </a:solidFill>
                <a:latin typeface="Arial" panose="020B0604020202020204" pitchFamily="34" charset="0"/>
                <a:cs typeface="Arial" panose="020B0604020202020204" pitchFamily="34" charset="0"/>
              </a:rPr>
              <a:t>Disclosing (including oral or visual disclosure) or transferring technical data to a foreign person, whether in the United States or abroad; or</a:t>
            </a:r>
          </a:p>
          <a:p>
            <a:pPr marL="1371600" lvl="2" indent="-457200">
              <a:lnSpc>
                <a:spcPct val="150000"/>
              </a:lnSpc>
              <a:buFont typeface="+mj-lt"/>
              <a:buAutoNum type="arabicPeriod"/>
              <a:defRPr/>
            </a:pPr>
            <a:r>
              <a:rPr lang="en-US" sz="1500" dirty="0" smtClean="0">
                <a:solidFill>
                  <a:schemeClr val="tx1">
                    <a:lumMod val="75000"/>
                    <a:lumOff val="25000"/>
                  </a:schemeClr>
                </a:solidFill>
                <a:latin typeface="Arial" panose="020B0604020202020204" pitchFamily="34" charset="0"/>
                <a:cs typeface="Arial" panose="020B0604020202020204" pitchFamily="34" charset="0"/>
              </a:rPr>
              <a:t>Performing a defensive service on behalf of, or for the benefit of, a foreign person, whether in the United States or abroad</a:t>
            </a:r>
          </a:p>
          <a:p>
            <a:pPr marL="1371600" lvl="2" indent="-457200">
              <a:lnSpc>
                <a:spcPct val="150000"/>
              </a:lnSpc>
              <a:buFont typeface="+mj-lt"/>
              <a:buAutoNum type="arabicPeriod"/>
              <a:defRPr/>
            </a:pPr>
            <a:r>
              <a:rPr lang="en-US" sz="1500" dirty="0" smtClean="0">
                <a:solidFill>
                  <a:schemeClr val="tx1">
                    <a:lumMod val="75000"/>
                    <a:lumOff val="25000"/>
                  </a:schemeClr>
                </a:solidFill>
                <a:latin typeface="Arial" panose="020B0604020202020204" pitchFamily="34" charset="0"/>
                <a:cs typeface="Arial" panose="020B0604020202020204" pitchFamily="34" charset="0"/>
              </a:rPr>
              <a:t>A launch vehicle or payload shall not, by reason of the launching of such vehicle, be considered an export for purposes of this subchapter.  However, for certain limited purposes (see 126.1 of this subchapter), the controls of this subchapter any apply to any sale, transfer or proposal to sell or transfer defense articles or services.</a:t>
            </a:r>
          </a:p>
          <a:p>
            <a:pPr lvl="2" algn="r">
              <a:lnSpc>
                <a:spcPct val="150000"/>
              </a:lnSpc>
              <a:defRPr/>
            </a:pPr>
            <a:endParaRPr lang="en-US" sz="14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38832"/>
            <a:ext cx="2844800" cy="365125"/>
          </a:xfrm>
        </p:spPr>
        <p:txBody>
          <a:bodyPr/>
          <a:lstStyle/>
          <a:p>
            <a:fld id="{D4CA8466-E785-4C2D-B628-6B6DCF694CAF}" type="slidenum">
              <a:rPr lang="en-US" b="1" smtClean="0">
                <a:solidFill>
                  <a:schemeClr val="bg1"/>
                </a:solidFill>
              </a:rPr>
              <a:pPr/>
              <a:t>5</a:t>
            </a:fld>
            <a:endParaRPr lang="en-US" b="1" dirty="0">
              <a:solidFill>
                <a:schemeClr val="bg1"/>
              </a:solidFill>
            </a:endParaRPr>
          </a:p>
        </p:txBody>
      </p:sp>
    </p:spTree>
    <p:extLst>
      <p:ext uri="{BB962C8B-B14F-4D97-AF65-F5344CB8AC3E}">
        <p14:creationId xmlns:p14="http://schemas.microsoft.com/office/powerpoint/2010/main" val="381837982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U.S. MUNITIONS LIST (USML) – 22 CFR 121.1</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4108817"/>
          </a:xfrm>
          <a:prstGeom prst="rect">
            <a:avLst/>
          </a:prstGeom>
        </p:spPr>
        <p:txBody>
          <a:bodyPr wrap="square">
            <a:spAutoFit/>
          </a:bodyPr>
          <a:lstStyle/>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I:	Firearms, close assault weapons, combat shotguns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II: Guns and armaments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III: Ammunition, ordinance</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IV: Launch vehicles, missiles, rockets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V: Explosives, incendiary agents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VI: Naval vessels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VII: Military vehicles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VIII: Aircraft and equipment</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IX: Military training services, equipment</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 Protective personnel equipment and shelters</a:t>
            </a:r>
          </a:p>
          <a:p>
            <a:pPr lvl="2" algn="r">
              <a:lnSpc>
                <a:spcPct val="150000"/>
              </a:lnSpc>
              <a:defRPr/>
            </a:pPr>
            <a:endParaRPr lang="en-US" sz="14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6</a:t>
            </a:fld>
            <a:endParaRPr lang="en-US" b="1" dirty="0">
              <a:solidFill>
                <a:schemeClr val="bg1"/>
              </a:solidFill>
            </a:endParaRPr>
          </a:p>
        </p:txBody>
      </p:sp>
    </p:spTree>
    <p:extLst>
      <p:ext uri="{BB962C8B-B14F-4D97-AF65-F5344CB8AC3E}">
        <p14:creationId xmlns:p14="http://schemas.microsoft.com/office/powerpoint/2010/main" val="288206434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9525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U.S. MUNITIONS LIST (USML) – 22 CFR 121.1 - continued</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4478149"/>
          </a:xfrm>
          <a:prstGeom prst="rect">
            <a:avLst/>
          </a:prstGeom>
        </p:spPr>
        <p:txBody>
          <a:bodyPr wrap="square">
            <a:spAutoFit/>
          </a:bodyPr>
          <a:lstStyle/>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XI: Military electronics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XII: Optical and guidance control equipment</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XIII: Auxiliary equipment (cameras, encryption, camouflage)</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XIV: Toxicological, chemical, biological agents, protective equipment</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XV: Space systems and equipment</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XVI: Nuclear weapons, technology</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XVII: Classified technical data and services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XVIII: Directed energy weapons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IXX: Reserved</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XX: Oceanographic equipment</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Category XXI: Other items designed or adapted for military use (Misc.)</a:t>
            </a:r>
          </a:p>
          <a:p>
            <a:pPr lvl="2" algn="r">
              <a:lnSpc>
                <a:spcPct val="150000"/>
              </a:lnSpc>
              <a:defRPr/>
            </a:pPr>
            <a:endParaRPr lang="en-US" sz="14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7</a:t>
            </a:fld>
            <a:endParaRPr lang="en-US" b="1" dirty="0">
              <a:solidFill>
                <a:schemeClr val="bg1"/>
              </a:solidFill>
            </a:endParaRPr>
          </a:p>
        </p:txBody>
      </p:sp>
    </p:spTree>
    <p:extLst>
      <p:ext uri="{BB962C8B-B14F-4D97-AF65-F5344CB8AC3E}">
        <p14:creationId xmlns:p14="http://schemas.microsoft.com/office/powerpoint/2010/main" val="202685257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6477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JURISDICTION</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4985980"/>
          </a:xfrm>
          <a:prstGeom prst="rect">
            <a:avLst/>
          </a:prstGeom>
        </p:spPr>
        <p:txBody>
          <a:bodyPr wrap="square">
            <a:spAutoFit/>
          </a:bodyPr>
          <a:lstStyle/>
          <a:p>
            <a:pPr marL="800100" lvl="1" indent="-342900">
              <a:lnSpc>
                <a:spcPct val="150000"/>
              </a:lnSpc>
              <a:buBlip>
                <a:blip r:embed="rId3"/>
              </a:buBlip>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120.3 – Policy on designation &amp; determining defense articles &amp; services</a:t>
            </a:r>
            <a:endParaRPr lang="en-US" sz="2000" dirty="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An article or service may be designated or determined in the future to be a defense article (see 120.6) or defense service (see 120.9) if it:</a:t>
            </a:r>
          </a:p>
          <a:p>
            <a:pPr marL="914400" lvl="1" indent="-457200">
              <a:lnSpc>
                <a:spcPct val="150000"/>
              </a:lnSpc>
              <a:buAutoNum type="alphaLcParenBoth"/>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Is specifically designed, developed, configured, adapted, or modified for a military application, and</a:t>
            </a: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a:t>
            </a:r>
            <a:r>
              <a:rPr lang="en-US" sz="1600" dirty="0" err="1" smtClean="0">
                <a:solidFill>
                  <a:schemeClr val="tx1">
                    <a:lumMod val="75000"/>
                    <a:lumOff val="25000"/>
                  </a:schemeClr>
                </a:solidFill>
                <a:latin typeface="Arial" panose="020B0604020202020204" pitchFamily="34" charset="0"/>
                <a:cs typeface="Arial" panose="020B0604020202020204" pitchFamily="34" charset="0"/>
              </a:rPr>
              <a:t>i</a:t>
            </a:r>
            <a:r>
              <a:rPr lang="en-US" sz="1600" dirty="0" smtClean="0">
                <a:solidFill>
                  <a:schemeClr val="tx1">
                    <a:lumMod val="75000"/>
                    <a:lumOff val="25000"/>
                  </a:schemeClr>
                </a:solidFill>
                <a:latin typeface="Arial" panose="020B0604020202020204" pitchFamily="34" charset="0"/>
                <a:cs typeface="Arial" panose="020B0604020202020204" pitchFamily="34" charset="0"/>
              </a:rPr>
              <a:t>) Does not have predominant civil applications, and</a:t>
            </a: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(ii) Does not have performance equivalent (defined by form, fit or function) to those of an article or service used for civil applications; or</a:t>
            </a: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(b) Is specifically designed, developed, configured, adapted, or modified for a military application, and has significant military or intelligence applicability such that control under this subchapter is necessary</a:t>
            </a:r>
          </a:p>
          <a:p>
            <a:pPr lvl="1">
              <a:lnSpc>
                <a:spcPct val="150000"/>
              </a:lnSpc>
              <a:defRPr/>
            </a:pPr>
            <a:r>
              <a:rPr lang="en-US" sz="1600" u="sng" dirty="0" smtClean="0">
                <a:solidFill>
                  <a:schemeClr val="tx1">
                    <a:lumMod val="75000"/>
                    <a:lumOff val="25000"/>
                  </a:schemeClr>
                </a:solidFill>
                <a:latin typeface="Arial" panose="020B0604020202020204" pitchFamily="34" charset="0"/>
                <a:cs typeface="Arial" panose="020B0604020202020204" pitchFamily="34" charset="0"/>
              </a:rPr>
              <a:t>The intended use of the article or service after its export (i.e. for military or civilian purpose) is not relevant in determining whether the article or service is subject to the controls of this subchapter.  </a:t>
            </a:r>
            <a:r>
              <a:rPr lang="en-US" sz="1600" dirty="0" smtClean="0">
                <a:solidFill>
                  <a:schemeClr val="tx1">
                    <a:lumMod val="75000"/>
                    <a:lumOff val="25000"/>
                  </a:schemeClr>
                </a:solidFill>
                <a:latin typeface="Arial" panose="020B0604020202020204" pitchFamily="34" charset="0"/>
                <a:cs typeface="Arial" panose="020B0604020202020204" pitchFamily="34" charset="0"/>
              </a:rPr>
              <a:t>Any items covered by the U.S. Munitions List must be within the categories of the U.S. Munitions List.</a:t>
            </a:r>
          </a:p>
          <a:p>
            <a:pPr lvl="1">
              <a:lnSpc>
                <a:spcPct val="150000"/>
              </a:lnSpc>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If the above criteria is not applicable, then the article or service is regulated by the Export Administration Regulation.</a:t>
            </a: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8</a:t>
            </a:fld>
            <a:endParaRPr lang="en-US" b="1" dirty="0">
              <a:solidFill>
                <a:schemeClr val="bg1"/>
              </a:solidFill>
            </a:endParaRPr>
          </a:p>
        </p:txBody>
      </p:sp>
    </p:spTree>
    <p:extLst>
      <p:ext uri="{BB962C8B-B14F-4D97-AF65-F5344CB8AC3E}">
        <p14:creationId xmlns:p14="http://schemas.microsoft.com/office/powerpoint/2010/main" val="173438413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p:cNvSpPr txBox="1">
            <a:spLocks/>
          </p:cNvSpPr>
          <p:nvPr/>
        </p:nvSpPr>
        <p:spPr bwMode="auto">
          <a:xfrm>
            <a:off x="457200" y="304800"/>
            <a:ext cx="6477000" cy="387023"/>
          </a:xfrm>
          <a:prstGeom prst="rect">
            <a:avLst/>
          </a:prstGeom>
          <a:noFill/>
          <a:ln w="9525">
            <a:noFill/>
            <a:miter lim="800000"/>
            <a:headEnd/>
            <a:tailEnd/>
          </a:ln>
        </p:spPr>
        <p:txBody>
          <a:bodyPr lIns="0" tIns="0" rIns="0" bIns="0" anchor="b"/>
          <a:lstStyle/>
          <a:p>
            <a:pPr marL="342900" indent="-342900">
              <a:spcBef>
                <a:spcPct val="20000"/>
              </a:spcBef>
            </a:pPr>
            <a:r>
              <a:rPr lang="en-US" sz="2400" i="1" dirty="0" smtClean="0">
                <a:solidFill>
                  <a:srgbClr val="002060"/>
                </a:solidFill>
                <a:latin typeface="Century Gothic" panose="020B0502020202020204" pitchFamily="34" charset="0"/>
                <a:cs typeface="Arial" charset="0"/>
              </a:rPr>
              <a:t>CONSOLIDATED SCREENING LIST</a:t>
            </a:r>
            <a:endParaRPr lang="en-US" sz="2400" i="1" dirty="0">
              <a:solidFill>
                <a:srgbClr val="002060"/>
              </a:solidFill>
              <a:latin typeface="Century Gothic" panose="020B0502020202020204" pitchFamily="34" charset="0"/>
              <a:cs typeface="Arial" charset="0"/>
            </a:endParaRPr>
          </a:p>
        </p:txBody>
      </p:sp>
      <p:cxnSp>
        <p:nvCxnSpPr>
          <p:cNvPr id="10" name="Straight Connector 9"/>
          <p:cNvCxnSpPr/>
          <p:nvPr/>
        </p:nvCxnSpPr>
        <p:spPr>
          <a:xfrm>
            <a:off x="381000" y="838200"/>
            <a:ext cx="6477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0" y="1143000"/>
            <a:ext cx="11201400" cy="5909310"/>
          </a:xfrm>
          <a:prstGeom prst="rect">
            <a:avLst/>
          </a:prstGeom>
        </p:spPr>
        <p:txBody>
          <a:bodyPr wrap="square">
            <a:spAutoFit/>
          </a:bodyPr>
          <a:lstStyle/>
          <a:p>
            <a:pPr lvl="1">
              <a:lnSpc>
                <a:spcPct val="150000"/>
              </a:lnSpc>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The Consolidated Screening List (CSL) is a list of parties for which the United States Government maintains restrictions on certain exports, re-exports or transfers of items</a:t>
            </a:r>
          </a:p>
          <a:p>
            <a:pPr marL="800100" lvl="1" indent="-342900">
              <a:lnSpc>
                <a:spcPct val="150000"/>
              </a:lnSpc>
              <a:buBlip>
                <a:blip r:embed="rId3"/>
              </a:buBlip>
              <a:defRPr/>
            </a:pPr>
            <a:r>
              <a:rPr lang="en-US" sz="1600" dirty="0">
                <a:hlinkClick r:id="rId4"/>
              </a:rPr>
              <a:t>https://</a:t>
            </a:r>
            <a:r>
              <a:rPr lang="en-US" sz="1600" dirty="0" smtClean="0">
                <a:hlinkClick r:id="rId4"/>
              </a:rPr>
              <a:t>www.trade.gov/consolidated-screening-list</a:t>
            </a:r>
            <a:endParaRPr lang="en-US" sz="1600" dirty="0" smtClean="0"/>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The website tools provide links to the CSL search engine, downloadable CSL files, and the CSL Application Programming Interface (API), all consisting of the consolidation of multiple export screening lists of the Department of Commerce, State and Treasury.</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All the tools are updated automatically every day at 5:00AM EST/EDT.</a:t>
            </a: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r>
              <a:rPr lang="en-US" sz="2000" dirty="0" smtClean="0">
                <a:solidFill>
                  <a:schemeClr val="tx1">
                    <a:lumMod val="75000"/>
                    <a:lumOff val="25000"/>
                  </a:schemeClr>
                </a:solidFill>
                <a:latin typeface="Arial" panose="020B0604020202020204" pitchFamily="34" charset="0"/>
                <a:cs typeface="Arial" panose="020B0604020202020204" pitchFamily="34" charset="0"/>
              </a:rPr>
              <a:t>Key Sources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Department of Commerce – Bureau of Industry &amp; Statistics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Department of State – Directorate of Defense Trade Controls</a:t>
            </a:r>
          </a:p>
          <a:p>
            <a:pPr marL="800100" lvl="1" indent="-342900">
              <a:lnSpc>
                <a:spcPct val="150000"/>
              </a:lnSpc>
              <a:buBlip>
                <a:blip r:embed="rId3"/>
              </a:buBlip>
              <a:defRPr/>
            </a:pPr>
            <a:r>
              <a:rPr lang="en-US" sz="1600" dirty="0" smtClean="0">
                <a:solidFill>
                  <a:schemeClr val="tx1">
                    <a:lumMod val="75000"/>
                    <a:lumOff val="25000"/>
                  </a:schemeClr>
                </a:solidFill>
                <a:latin typeface="Arial" panose="020B0604020202020204" pitchFamily="34" charset="0"/>
                <a:cs typeface="Arial" panose="020B0604020202020204" pitchFamily="34" charset="0"/>
              </a:rPr>
              <a:t>Department of the Treasury – Office of Foreign Assets Control</a:t>
            </a: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marL="800100" lvl="1" indent="-342900">
              <a:lnSpc>
                <a:spcPct val="150000"/>
              </a:lnSpc>
              <a:buBlip>
                <a:blip r:embed="rId3"/>
              </a:buBlip>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a:p>
            <a:pPr lvl="1">
              <a:lnSpc>
                <a:spcPct val="150000"/>
              </a:lnSpc>
              <a:defRPr/>
            </a:pPr>
            <a:endParaRPr lang="en-US" sz="1600" dirty="0"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9220200" y="6324600"/>
            <a:ext cx="2844800" cy="365125"/>
          </a:xfrm>
        </p:spPr>
        <p:txBody>
          <a:bodyPr/>
          <a:lstStyle/>
          <a:p>
            <a:fld id="{D4CA8466-E785-4C2D-B628-6B6DCF694CAF}" type="slidenum">
              <a:rPr lang="en-US" b="1" smtClean="0">
                <a:solidFill>
                  <a:schemeClr val="bg1"/>
                </a:solidFill>
              </a:rPr>
              <a:pPr/>
              <a:t>9</a:t>
            </a:fld>
            <a:endParaRPr lang="en-US" b="1" dirty="0">
              <a:solidFill>
                <a:schemeClr val="bg1"/>
              </a:solidFill>
            </a:endParaRPr>
          </a:p>
        </p:txBody>
      </p:sp>
    </p:spTree>
    <p:extLst>
      <p:ext uri="{BB962C8B-B14F-4D97-AF65-F5344CB8AC3E}">
        <p14:creationId xmlns:p14="http://schemas.microsoft.com/office/powerpoint/2010/main" val="397229717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AERONET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10000</TotalTime>
  <Words>2570</Words>
  <Application>Microsoft Office PowerPoint</Application>
  <PresentationFormat>Widescreen</PresentationFormat>
  <Paragraphs>238</Paragraphs>
  <Slides>24</Slides>
  <Notes>23</Notes>
  <HiddenSlides>0</HiddenSlides>
  <MMClips>0</MMClips>
  <ScaleCrop>false</ScaleCrop>
  <HeadingPairs>
    <vt:vector size="6" baseType="variant">
      <vt:variant>
        <vt:lpstr>Fonts Used</vt:lpstr>
      </vt:variant>
      <vt:variant>
        <vt:i4>4</vt:i4>
      </vt:variant>
      <vt:variant>
        <vt:lpstr>Theme</vt:lpstr>
      </vt:variant>
      <vt:variant>
        <vt:i4>8</vt:i4>
      </vt:variant>
      <vt:variant>
        <vt:lpstr>Slide Titles</vt:lpstr>
      </vt:variant>
      <vt:variant>
        <vt:i4>24</vt:i4>
      </vt:variant>
    </vt:vector>
  </HeadingPairs>
  <TitlesOfParts>
    <vt:vector size="36" baseType="lpstr">
      <vt:lpstr>Arial</vt:lpstr>
      <vt:lpstr>Calibri</vt:lpstr>
      <vt:lpstr>Century Gothic</vt:lpstr>
      <vt:lpstr>Wingdings</vt:lpstr>
      <vt:lpstr>3_Office Theme</vt:lpstr>
      <vt:lpstr>AERONET PPT Template</vt:lpstr>
      <vt:lpstr>4_Office Theme</vt:lpstr>
      <vt:lpstr>5_Office Theme</vt:lpstr>
      <vt:lpstr>6_Office Theme</vt:lpstr>
      <vt:lpstr>7_Office Theme</vt:lpstr>
      <vt:lpstr>8_Office Theme</vt:lpstr>
      <vt:lpstr>9_Office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Aeronet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grunata</dc:creator>
  <cp:lastModifiedBy>Paul Holman</cp:lastModifiedBy>
  <cp:revision>824</cp:revision>
  <cp:lastPrinted>2020-10-07T21:49:59Z</cp:lastPrinted>
  <dcterms:created xsi:type="dcterms:W3CDTF">2013-06-06T16:05:26Z</dcterms:created>
  <dcterms:modified xsi:type="dcterms:W3CDTF">2020-10-12T17:03:49Z</dcterms:modified>
</cp:coreProperties>
</file>