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theme/theme6.xml" ContentType="application/vnd.openxmlformats-officedocument.theme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theme/theme7.xml" ContentType="application/vnd.openxmlformats-officedocument.theme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theme/theme8.xml" ContentType="application/vnd.openxmlformats-officedocument.theme+xml"/>
  <Override PartName="/ppt/theme/theme9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  <p:sldMasterId id="2147483696" r:id="rId2"/>
    <p:sldMasterId id="2147483708" r:id="rId3"/>
    <p:sldMasterId id="2147483720" r:id="rId4"/>
    <p:sldMasterId id="2147483732" r:id="rId5"/>
    <p:sldMasterId id="2147483744" r:id="rId6"/>
    <p:sldMasterId id="2147483756" r:id="rId7"/>
    <p:sldMasterId id="2147483768" r:id="rId8"/>
  </p:sldMasterIdLst>
  <p:notesMasterIdLst>
    <p:notesMasterId r:id="rId17"/>
  </p:notesMasterIdLst>
  <p:sldIdLst>
    <p:sldId id="316" r:id="rId9"/>
    <p:sldId id="317" r:id="rId10"/>
    <p:sldId id="320" r:id="rId11"/>
    <p:sldId id="321" r:id="rId12"/>
    <p:sldId id="322" r:id="rId13"/>
    <p:sldId id="323" r:id="rId14"/>
    <p:sldId id="325" r:id="rId15"/>
    <p:sldId id="324" r:id="rId16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5A1CA"/>
    <a:srgbClr val="00529A"/>
    <a:srgbClr val="7A90C2"/>
    <a:srgbClr val="BFBFB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5290" autoAdjust="0"/>
  </p:normalViewPr>
  <p:slideViewPr>
    <p:cSldViewPr>
      <p:cViewPr varScale="1">
        <p:scale>
          <a:sx n="115" d="100"/>
          <a:sy n="115" d="100"/>
        </p:scale>
        <p:origin x="372" y="108"/>
      </p:cViewPr>
      <p:guideLst>
        <p:guide orient="horz" pos="2160"/>
        <p:guide pos="3840"/>
      </p:guideLst>
    </p:cSldViewPr>
  </p:slideViewPr>
  <p:notesTextViewPr>
    <p:cViewPr>
      <p:scale>
        <a:sx n="66" d="100"/>
        <a:sy n="66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8.xml"/><Relationship Id="rId13" Type="http://schemas.openxmlformats.org/officeDocument/2006/relationships/slide" Target="slides/slide5.xml"/><Relationship Id="rId18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21" Type="http://schemas.openxmlformats.org/officeDocument/2006/relationships/tableStyles" Target="tableStyles.xml"/><Relationship Id="rId7" Type="http://schemas.openxmlformats.org/officeDocument/2006/relationships/slideMaster" Target="slideMasters/slideMaster7.xml"/><Relationship Id="rId12" Type="http://schemas.openxmlformats.org/officeDocument/2006/relationships/slide" Target="slides/slide4.xml"/><Relationship Id="rId1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8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3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7.xml"/><Relationship Id="rId10" Type="http://schemas.openxmlformats.org/officeDocument/2006/relationships/slide" Target="slides/slide2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1.xml"/><Relationship Id="rId14" Type="http://schemas.openxmlformats.org/officeDocument/2006/relationships/slide" Target="slides/slide6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9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2" tIns="46586" rIns="93172" bIns="46586" rtlCol="0"/>
          <a:lstStyle>
            <a:lvl1pPr algn="l">
              <a:defRPr sz="13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2" tIns="46586" rIns="93172" bIns="46586" rtlCol="0"/>
          <a:lstStyle>
            <a:lvl1pPr algn="r">
              <a:defRPr sz="1300"/>
            </a:lvl1pPr>
          </a:lstStyle>
          <a:p>
            <a:fld id="{3AE8DD09-58CA-4C82-B9AA-6F18E056F023}" type="datetimeFigureOut">
              <a:rPr lang="en-US" smtClean="0"/>
              <a:pPr/>
              <a:t>5/12/2021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06400" y="698500"/>
            <a:ext cx="61976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2" tIns="46586" rIns="93172" bIns="46586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2" tIns="46586" rIns="93172" bIns="46586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2" tIns="46586" rIns="93172" bIns="46586" rtlCol="0" anchor="b"/>
          <a:lstStyle>
            <a:lvl1pPr algn="l">
              <a:defRPr sz="13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2" tIns="46586" rIns="93172" bIns="46586" rtlCol="0" anchor="b"/>
          <a:lstStyle>
            <a:lvl1pPr algn="r">
              <a:defRPr sz="1300"/>
            </a:lvl1pPr>
          </a:lstStyle>
          <a:p>
            <a:fld id="{207C23A8-AF53-4865-9711-6AE75E80411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13295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06400" y="698500"/>
            <a:ext cx="6197600" cy="34861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7C23A8-AF53-4865-9711-6AE75E804115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035165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06400" y="698500"/>
            <a:ext cx="6197600" cy="34861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7C23A8-AF53-4865-9711-6AE75E804115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702841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06400" y="698500"/>
            <a:ext cx="6197600" cy="34861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7C23A8-AF53-4865-9711-6AE75E804115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233767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06400" y="698500"/>
            <a:ext cx="6197600" cy="34861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7C23A8-AF53-4865-9711-6AE75E804115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384986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06400" y="698500"/>
            <a:ext cx="6197600" cy="34861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7C23A8-AF53-4865-9711-6AE75E804115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570488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06400" y="698500"/>
            <a:ext cx="6197600" cy="34861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7C23A8-AF53-4865-9711-6AE75E804115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90334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61E9E-6EF6-4DF9-AD45-E2D24711EC2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5/12/2021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A8466-E785-4C2D-B628-6B6DCF694CA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61E9E-6EF6-4DF9-AD45-E2D24711EC2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5/12/2021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A8466-E785-4C2D-B628-6B6DCF694CA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61E9E-6EF6-4DF9-AD45-E2D24711EC2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5/12/2021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A8466-E785-4C2D-B628-6B6DCF694CA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61E9E-6EF6-4DF9-AD45-E2D24711EC29}" type="datetimeFigureOut">
              <a:rPr lang="en-US" smtClean="0"/>
              <a:pPr/>
              <a:t>5/12/2021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A8466-E785-4C2D-B628-6B6DCF694CA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61E9E-6EF6-4DF9-AD45-E2D24711EC29}" type="datetimeFigureOut">
              <a:rPr lang="en-US" smtClean="0"/>
              <a:pPr/>
              <a:t>5/12/2021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A8466-E785-4C2D-B628-6B6DCF694CA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61E9E-6EF6-4DF9-AD45-E2D24711EC29}" type="datetimeFigureOut">
              <a:rPr lang="en-US" smtClean="0"/>
              <a:pPr/>
              <a:t>5/12/2021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A8466-E785-4C2D-B628-6B6DCF694CA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61E9E-6EF6-4DF9-AD45-E2D24711EC29}" type="datetimeFigureOut">
              <a:rPr lang="en-US" smtClean="0"/>
              <a:pPr/>
              <a:t>5/12/2021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A8466-E785-4C2D-B628-6B6DCF694CA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61E9E-6EF6-4DF9-AD45-E2D24711EC29}" type="datetimeFigureOut">
              <a:rPr lang="en-US" smtClean="0"/>
              <a:pPr/>
              <a:t>5/12/2021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A8466-E785-4C2D-B628-6B6DCF694CA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61E9E-6EF6-4DF9-AD45-E2D24711EC29}" type="datetimeFigureOut">
              <a:rPr lang="en-US" smtClean="0"/>
              <a:pPr/>
              <a:t>5/12/2021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A8466-E785-4C2D-B628-6B6DCF694CA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61E9E-6EF6-4DF9-AD45-E2D24711EC29}" type="datetimeFigureOut">
              <a:rPr lang="en-US" smtClean="0"/>
              <a:pPr/>
              <a:t>5/12/2021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A8466-E785-4C2D-B628-6B6DCF694CA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61E9E-6EF6-4DF9-AD45-E2D24711EC29}" type="datetimeFigureOut">
              <a:rPr lang="en-US" smtClean="0"/>
              <a:pPr/>
              <a:t>5/12/2021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A8466-E785-4C2D-B628-6B6DCF694CA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61E9E-6EF6-4DF9-AD45-E2D24711EC2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5/12/2021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A8466-E785-4C2D-B628-6B6DCF694CA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61E9E-6EF6-4DF9-AD45-E2D24711EC29}" type="datetimeFigureOut">
              <a:rPr lang="en-US" smtClean="0"/>
              <a:pPr/>
              <a:t>5/12/2021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A8466-E785-4C2D-B628-6B6DCF694CA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61E9E-6EF6-4DF9-AD45-E2D24711EC29}" type="datetimeFigureOut">
              <a:rPr lang="en-US" smtClean="0"/>
              <a:pPr/>
              <a:t>5/12/2021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A8466-E785-4C2D-B628-6B6DCF694CA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61E9E-6EF6-4DF9-AD45-E2D24711EC29}" type="datetimeFigureOut">
              <a:rPr lang="en-US" smtClean="0"/>
              <a:pPr/>
              <a:t>5/12/2021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A8466-E785-4C2D-B628-6B6DCF694CA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61E9E-6EF6-4DF9-AD45-E2D24711EC2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5/12/2021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A8466-E785-4C2D-B628-6B6DCF694CA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61E9E-6EF6-4DF9-AD45-E2D24711EC2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5/12/2021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A8466-E785-4C2D-B628-6B6DCF694CA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61E9E-6EF6-4DF9-AD45-E2D24711EC2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5/12/2021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A8466-E785-4C2D-B628-6B6DCF694CA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/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61E9E-6EF6-4DF9-AD45-E2D24711EC2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5/12/2021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A8466-E785-4C2D-B628-6B6DCF694CA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/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61E9E-6EF6-4DF9-AD45-E2D24711EC2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5/12/2021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A8466-E785-4C2D-B628-6B6DCF694CA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/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61E9E-6EF6-4DF9-AD45-E2D24711EC2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5/12/2021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A8466-E785-4C2D-B628-6B6DCF694CA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/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61E9E-6EF6-4DF9-AD45-E2D24711EC2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5/12/2021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A8466-E785-4C2D-B628-6B6DCF694CA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61E9E-6EF6-4DF9-AD45-E2D24711EC2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5/12/2021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A8466-E785-4C2D-B628-6B6DCF694CA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/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61E9E-6EF6-4DF9-AD45-E2D24711EC2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5/12/2021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A8466-E785-4C2D-B628-6B6DCF694CA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/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61E9E-6EF6-4DF9-AD45-E2D24711EC2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5/12/2021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A8466-E785-4C2D-B628-6B6DCF694CA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/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61E9E-6EF6-4DF9-AD45-E2D24711EC2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5/12/2021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A8466-E785-4C2D-B628-6B6DCF694CA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/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61E9E-6EF6-4DF9-AD45-E2D24711EC2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5/12/2021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A8466-E785-4C2D-B628-6B6DCF694CA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/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61E9E-6EF6-4DF9-AD45-E2D24711EC2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5/12/2021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A8466-E785-4C2D-B628-6B6DCF694CA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/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61E9E-6EF6-4DF9-AD45-E2D24711EC2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5/12/2021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A8466-E785-4C2D-B628-6B6DCF694CA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/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61E9E-6EF6-4DF9-AD45-E2D24711EC2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5/12/2021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A8466-E785-4C2D-B628-6B6DCF694CA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/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61E9E-6EF6-4DF9-AD45-E2D24711EC2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5/12/2021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A8466-E785-4C2D-B628-6B6DCF694CA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/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61E9E-6EF6-4DF9-AD45-E2D24711EC2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5/12/2021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A8466-E785-4C2D-B628-6B6DCF694CA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/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61E9E-6EF6-4DF9-AD45-E2D24711EC2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5/12/2021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A8466-E785-4C2D-B628-6B6DCF694CA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61E9E-6EF6-4DF9-AD45-E2D24711EC2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5/12/2021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A8466-E785-4C2D-B628-6B6DCF694CA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/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61E9E-6EF6-4DF9-AD45-E2D24711EC2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5/12/2021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A8466-E785-4C2D-B628-6B6DCF694CA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/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61E9E-6EF6-4DF9-AD45-E2D24711EC2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5/12/2021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A8466-E785-4C2D-B628-6B6DCF694CA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/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61E9E-6EF6-4DF9-AD45-E2D24711EC2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5/12/2021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A8466-E785-4C2D-B628-6B6DCF694CA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/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61E9E-6EF6-4DF9-AD45-E2D24711EC2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5/12/2021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A8466-E785-4C2D-B628-6B6DCF694CA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/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61E9E-6EF6-4DF9-AD45-E2D24711EC2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5/12/2021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A8466-E785-4C2D-B628-6B6DCF694CA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/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61E9E-6EF6-4DF9-AD45-E2D24711EC2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5/12/2021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A8466-E785-4C2D-B628-6B6DCF694CA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/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61E9E-6EF6-4DF9-AD45-E2D24711EC2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5/12/2021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A8466-E785-4C2D-B628-6B6DCF694CA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/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61E9E-6EF6-4DF9-AD45-E2D24711EC2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5/12/2021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A8466-E785-4C2D-B628-6B6DCF694CA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/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61E9E-6EF6-4DF9-AD45-E2D24711EC2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5/12/2021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A8466-E785-4C2D-B628-6B6DCF694CA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/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61E9E-6EF6-4DF9-AD45-E2D24711EC2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5/12/2021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A8466-E785-4C2D-B628-6B6DCF694CA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61E9E-6EF6-4DF9-AD45-E2D24711EC2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5/12/2021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A8466-E785-4C2D-B628-6B6DCF694CA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/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61E9E-6EF6-4DF9-AD45-E2D24711EC2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5/12/2021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A8466-E785-4C2D-B628-6B6DCF694CA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/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61E9E-6EF6-4DF9-AD45-E2D24711EC2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5/12/2021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A8466-E785-4C2D-B628-6B6DCF694CA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/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61E9E-6EF6-4DF9-AD45-E2D24711EC2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5/12/2021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A8466-E785-4C2D-B628-6B6DCF694CA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/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61E9E-6EF6-4DF9-AD45-E2D24711EC2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5/12/2021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A8466-E785-4C2D-B628-6B6DCF694CA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/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61E9E-6EF6-4DF9-AD45-E2D24711EC2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5/12/2021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A8466-E785-4C2D-B628-6B6DCF694CA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/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61E9E-6EF6-4DF9-AD45-E2D24711EC2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5/12/2021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A8466-E785-4C2D-B628-6B6DCF694CA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/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61E9E-6EF6-4DF9-AD45-E2D24711EC2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5/12/2021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A8466-E785-4C2D-B628-6B6DCF694CA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/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61E9E-6EF6-4DF9-AD45-E2D24711EC2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5/12/2021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A8466-E785-4C2D-B628-6B6DCF694CA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/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61E9E-6EF6-4DF9-AD45-E2D24711EC2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5/12/2021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A8466-E785-4C2D-B628-6B6DCF694CA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/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61E9E-6EF6-4DF9-AD45-E2D24711EC2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5/12/2021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A8466-E785-4C2D-B628-6B6DCF694CA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61E9E-6EF6-4DF9-AD45-E2D24711EC2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5/12/2021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A8466-E785-4C2D-B628-6B6DCF694CA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/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61E9E-6EF6-4DF9-AD45-E2D24711EC2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5/12/2021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A8466-E785-4C2D-B628-6B6DCF694CA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/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61E9E-6EF6-4DF9-AD45-E2D24711EC2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5/12/2021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A8466-E785-4C2D-B628-6B6DCF694CA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/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61E9E-6EF6-4DF9-AD45-E2D24711EC2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5/12/2021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A8466-E785-4C2D-B628-6B6DCF694CA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/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61E9E-6EF6-4DF9-AD45-E2D24711EC2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5/12/2021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A8466-E785-4C2D-B628-6B6DCF694CA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/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61E9E-6EF6-4DF9-AD45-E2D24711EC2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5/12/2021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A8466-E785-4C2D-B628-6B6DCF694CA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/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61E9E-6EF6-4DF9-AD45-E2D24711EC2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5/12/2021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A8466-E785-4C2D-B628-6B6DCF694CA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/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61E9E-6EF6-4DF9-AD45-E2D24711EC2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5/12/2021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A8466-E785-4C2D-B628-6B6DCF694CA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/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61E9E-6EF6-4DF9-AD45-E2D24711EC2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5/12/2021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A8466-E785-4C2D-B628-6B6DCF694CA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/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61E9E-6EF6-4DF9-AD45-E2D24711EC2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5/12/2021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A8466-E785-4C2D-B628-6B6DCF694CA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/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61E9E-6EF6-4DF9-AD45-E2D24711EC2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5/12/2021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A8466-E785-4C2D-B628-6B6DCF694CA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61E9E-6EF6-4DF9-AD45-E2D24711EC2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5/12/2021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A8466-E785-4C2D-B628-6B6DCF694CA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/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61E9E-6EF6-4DF9-AD45-E2D24711EC2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5/12/2021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A8466-E785-4C2D-B628-6B6DCF694CA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/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61E9E-6EF6-4DF9-AD45-E2D24711EC2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5/12/2021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A8466-E785-4C2D-B628-6B6DCF694CA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/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61E9E-6EF6-4DF9-AD45-E2D24711EC2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5/12/2021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A8466-E785-4C2D-B628-6B6DCF694CA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/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61E9E-6EF6-4DF9-AD45-E2D24711EC2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5/12/2021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A8466-E785-4C2D-B628-6B6DCF694CA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/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61E9E-6EF6-4DF9-AD45-E2D24711EC2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5/12/2021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A8466-E785-4C2D-B628-6B6DCF694CA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/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61E9E-6EF6-4DF9-AD45-E2D24711EC2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5/12/2021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A8466-E785-4C2D-B628-6B6DCF694CA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/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61E9E-6EF6-4DF9-AD45-E2D24711EC2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5/12/2021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A8466-E785-4C2D-B628-6B6DCF694CA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/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61E9E-6EF6-4DF9-AD45-E2D24711EC2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5/12/2021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A8466-E785-4C2D-B628-6B6DCF694CA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/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61E9E-6EF6-4DF9-AD45-E2D24711EC2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5/12/2021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A8466-E785-4C2D-B628-6B6DCF694CA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/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61E9E-6EF6-4DF9-AD45-E2D24711EC2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5/12/2021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A8466-E785-4C2D-B628-6B6DCF694CA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61E9E-6EF6-4DF9-AD45-E2D24711EC2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5/12/2021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A8466-E785-4C2D-B628-6B6DCF694CA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/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61E9E-6EF6-4DF9-AD45-E2D24711EC2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5/12/2021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A8466-E785-4C2D-B628-6B6DCF694CA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/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61E9E-6EF6-4DF9-AD45-E2D24711EC2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5/12/2021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A8466-E785-4C2D-B628-6B6DCF694CA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/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61E9E-6EF6-4DF9-AD45-E2D24711EC2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5/12/2021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A8466-E785-4C2D-B628-6B6DCF694CA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/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61E9E-6EF6-4DF9-AD45-E2D24711EC2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5/12/2021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A8466-E785-4C2D-B628-6B6DCF694CA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/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61E9E-6EF6-4DF9-AD45-E2D24711EC2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5/12/2021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A8466-E785-4C2D-B628-6B6DCF694CA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/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61E9E-6EF6-4DF9-AD45-E2D24711EC2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5/12/2021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A8466-E785-4C2D-B628-6B6DCF694CA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/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61E9E-6EF6-4DF9-AD45-E2D24711EC2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5/12/2021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A8466-E785-4C2D-B628-6B6DCF694CA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/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61E9E-6EF6-4DF9-AD45-E2D24711EC2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5/12/2021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A8466-E785-4C2D-B628-6B6DCF694CA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/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61E9E-6EF6-4DF9-AD45-E2D24711EC2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5/12/2021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A8466-E785-4C2D-B628-6B6DCF694CA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61E9E-6EF6-4DF9-AD45-E2D24711EC2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5/12/2021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A8466-E785-4C2D-B628-6B6DCF694CA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3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58.xml"/><Relationship Id="rId7" Type="http://schemas.openxmlformats.org/officeDocument/2006/relationships/slideLayout" Target="../slideLayouts/slideLayout62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57.xml"/><Relationship Id="rId1" Type="http://schemas.openxmlformats.org/officeDocument/2006/relationships/slideLayout" Target="../slideLayouts/slideLayout56.xml"/><Relationship Id="rId6" Type="http://schemas.openxmlformats.org/officeDocument/2006/relationships/slideLayout" Target="../slideLayouts/slideLayout61.xml"/><Relationship Id="rId11" Type="http://schemas.openxmlformats.org/officeDocument/2006/relationships/slideLayout" Target="../slideLayouts/slideLayout66.xml"/><Relationship Id="rId5" Type="http://schemas.openxmlformats.org/officeDocument/2006/relationships/slideLayout" Target="../slideLayouts/slideLayout60.xml"/><Relationship Id="rId10" Type="http://schemas.openxmlformats.org/officeDocument/2006/relationships/slideLayout" Target="../slideLayouts/slideLayout65.xml"/><Relationship Id="rId4" Type="http://schemas.openxmlformats.org/officeDocument/2006/relationships/slideLayout" Target="../slideLayouts/slideLayout59.xml"/><Relationship Id="rId9" Type="http://schemas.openxmlformats.org/officeDocument/2006/relationships/slideLayout" Target="../slideLayouts/slideLayout64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4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69.xml"/><Relationship Id="rId7" Type="http://schemas.openxmlformats.org/officeDocument/2006/relationships/slideLayout" Target="../slideLayouts/slideLayout73.xml"/><Relationship Id="rId12" Type="http://schemas.openxmlformats.org/officeDocument/2006/relationships/theme" Target="../theme/theme7.xml"/><Relationship Id="rId2" Type="http://schemas.openxmlformats.org/officeDocument/2006/relationships/slideLayout" Target="../slideLayouts/slideLayout68.xml"/><Relationship Id="rId1" Type="http://schemas.openxmlformats.org/officeDocument/2006/relationships/slideLayout" Target="../slideLayouts/slideLayout67.xml"/><Relationship Id="rId6" Type="http://schemas.openxmlformats.org/officeDocument/2006/relationships/slideLayout" Target="../slideLayouts/slideLayout72.xml"/><Relationship Id="rId11" Type="http://schemas.openxmlformats.org/officeDocument/2006/relationships/slideLayout" Target="../slideLayouts/slideLayout77.xml"/><Relationship Id="rId5" Type="http://schemas.openxmlformats.org/officeDocument/2006/relationships/slideLayout" Target="../slideLayouts/slideLayout71.xml"/><Relationship Id="rId10" Type="http://schemas.openxmlformats.org/officeDocument/2006/relationships/slideLayout" Target="../slideLayouts/slideLayout76.xml"/><Relationship Id="rId4" Type="http://schemas.openxmlformats.org/officeDocument/2006/relationships/slideLayout" Target="../slideLayouts/slideLayout70.xml"/><Relationship Id="rId9" Type="http://schemas.openxmlformats.org/officeDocument/2006/relationships/slideLayout" Target="../slideLayouts/slideLayout75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5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80.xml"/><Relationship Id="rId7" Type="http://schemas.openxmlformats.org/officeDocument/2006/relationships/slideLayout" Target="../slideLayouts/slideLayout84.xml"/><Relationship Id="rId12" Type="http://schemas.openxmlformats.org/officeDocument/2006/relationships/theme" Target="../theme/theme8.xml"/><Relationship Id="rId2" Type="http://schemas.openxmlformats.org/officeDocument/2006/relationships/slideLayout" Target="../slideLayouts/slideLayout79.xml"/><Relationship Id="rId1" Type="http://schemas.openxmlformats.org/officeDocument/2006/relationships/slideLayout" Target="../slideLayouts/slideLayout78.xml"/><Relationship Id="rId6" Type="http://schemas.openxmlformats.org/officeDocument/2006/relationships/slideLayout" Target="../slideLayouts/slideLayout83.xml"/><Relationship Id="rId11" Type="http://schemas.openxmlformats.org/officeDocument/2006/relationships/slideLayout" Target="../slideLayouts/slideLayout88.xml"/><Relationship Id="rId5" Type="http://schemas.openxmlformats.org/officeDocument/2006/relationships/slideLayout" Target="../slideLayouts/slideLayout82.xml"/><Relationship Id="rId10" Type="http://schemas.openxmlformats.org/officeDocument/2006/relationships/slideLayout" Target="../slideLayouts/slideLayout87.xml"/><Relationship Id="rId4" Type="http://schemas.openxmlformats.org/officeDocument/2006/relationships/slideLayout" Target="../slideLayouts/slideLayout81.xml"/><Relationship Id="rId9" Type="http://schemas.openxmlformats.org/officeDocument/2006/relationships/slideLayout" Target="../slideLayouts/slideLayout8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861E9E-6EF6-4DF9-AD45-E2D24711EC2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5/12/2021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CA8466-E785-4C2D-B628-6B6DCF694CA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0" y="282876"/>
            <a:ext cx="1676400" cy="1286971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ransition/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861E9E-6EF6-4DF9-AD45-E2D24711EC29}" type="datetimeFigureOut">
              <a:rPr lang="en-US" smtClean="0"/>
              <a:pPr/>
              <a:t>5/12/2021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CA8466-E785-4C2D-B628-6B6DCF694CA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ransition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861E9E-6EF6-4DF9-AD45-E2D24711EC2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5/12/2021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CA8466-E785-4C2D-B628-6B6DCF694CA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ransition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861E9E-6EF6-4DF9-AD45-E2D24711EC2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5/12/2021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CA8466-E785-4C2D-B628-6B6DCF694CA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ransition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861E9E-6EF6-4DF9-AD45-E2D24711EC2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5/12/2021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CA8466-E785-4C2D-B628-6B6DCF694CA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ransition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861E9E-6EF6-4DF9-AD45-E2D24711EC2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5/12/2021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CA8466-E785-4C2D-B628-6B6DCF694CA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ransition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861E9E-6EF6-4DF9-AD45-E2D24711EC2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5/12/2021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CA8466-E785-4C2D-B628-6B6DCF694CA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ransition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861E9E-6EF6-4DF9-AD45-E2D24711EC2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5/12/2021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CA8466-E785-4C2D-B628-6B6DCF694CA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ransition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4" Type="http://schemas.openxmlformats.org/officeDocument/2006/relationships/hyperlink" Target="https://www.cbp.gov/sites/default/files/documents/ace_monthly_statement_capab_3.pdf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4.emf"/><Relationship Id="rId5" Type="http://schemas.openxmlformats.org/officeDocument/2006/relationships/oleObject" Target="../embeddings/oleObject1.bin"/><Relationship Id="rId4" Type="http://schemas.openxmlformats.org/officeDocument/2006/relationships/image" Target="../media/image3.jp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7" Type="http://schemas.openxmlformats.org/officeDocument/2006/relationships/image" Target="../media/image7.png"/><Relationship Id="rId2" Type="http://schemas.openxmlformats.org/officeDocument/2006/relationships/hyperlink" Target="http://www.speakinglogistics.com/" TargetMode="Externa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www.linkedin.com/company/aeronet" TargetMode="External"/><Relationship Id="rId5" Type="http://schemas.openxmlformats.org/officeDocument/2006/relationships/image" Target="../media/image6.png"/><Relationship Id="rId4" Type="http://schemas.openxmlformats.org/officeDocument/2006/relationships/hyperlink" Target="http://www.aeronet.com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 smtClean="0">
                <a:solidFill>
                  <a:schemeClr val="tx2"/>
                </a:solidFill>
                <a:latin typeface="Century Gothic" panose="020B0502020202020204" pitchFamily="34" charset="0"/>
              </a:rPr>
              <a:t>Automated clearinghouse (ach) – Jon menges</a:t>
            </a:r>
            <a:endParaRPr lang="en-US" sz="2800" dirty="0">
              <a:solidFill>
                <a:schemeClr val="tx2"/>
              </a:solidFill>
              <a:latin typeface="Century Gothic" panose="020B0502020202020204" pitchFamily="34" charset="0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933686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2"/>
          <p:cNvSpPr txBox="1">
            <a:spLocks/>
          </p:cNvSpPr>
          <p:nvPr/>
        </p:nvSpPr>
        <p:spPr bwMode="auto">
          <a:xfrm>
            <a:off x="3505200" y="152400"/>
            <a:ext cx="71628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marL="342900" indent="-342900" algn="ctr">
              <a:spcBef>
                <a:spcPct val="20000"/>
              </a:spcBef>
            </a:pPr>
            <a:endParaRPr lang="en-US" sz="3200" b="1" dirty="0">
              <a:solidFill>
                <a:schemeClr val="bg1"/>
              </a:solidFill>
              <a:cs typeface="Arial" charset="0"/>
            </a:endParaRPr>
          </a:p>
        </p:txBody>
      </p:sp>
      <p:sp>
        <p:nvSpPr>
          <p:cNvPr id="6" name="Text Box 13"/>
          <p:cNvSpPr txBox="1">
            <a:spLocks noChangeArrowheads="1"/>
          </p:cNvSpPr>
          <p:nvPr/>
        </p:nvSpPr>
        <p:spPr bwMode="auto">
          <a:xfrm>
            <a:off x="457200" y="1271242"/>
            <a:ext cx="9123218" cy="38728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>
              <a:lnSpc>
                <a:spcPct val="200000"/>
              </a:lnSpc>
              <a:spcAft>
                <a:spcPts val="1000"/>
              </a:spcAft>
            </a:pPr>
            <a:r>
              <a:rPr lang="en-US" sz="17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How Periodic Monthly Statement (PMS) benefits clients:-</a:t>
            </a:r>
          </a:p>
          <a:p>
            <a:pPr marL="342900" indent="-342900">
              <a:lnSpc>
                <a:spcPct val="200000"/>
              </a:lnSpc>
              <a:spcAft>
                <a:spcPts val="1000"/>
              </a:spcAft>
              <a:buBlip>
                <a:blip r:embed="rId3"/>
              </a:buBlip>
            </a:pPr>
            <a:r>
              <a:rPr lang="en-US" sz="17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Elimination of Aeronet disbursement fee</a:t>
            </a:r>
          </a:p>
          <a:p>
            <a:pPr marL="342900" indent="-342900">
              <a:lnSpc>
                <a:spcPct val="200000"/>
              </a:lnSpc>
              <a:spcAft>
                <a:spcPts val="1000"/>
              </a:spcAft>
              <a:buBlip>
                <a:blip r:embed="rId3"/>
              </a:buBlip>
            </a:pPr>
            <a:r>
              <a:rPr lang="en-US" sz="17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Better management of cash flow</a:t>
            </a:r>
          </a:p>
          <a:p>
            <a:pPr marL="800100" lvl="1" indent="-342900">
              <a:lnSpc>
                <a:spcPct val="200000"/>
              </a:lnSpc>
              <a:spcAft>
                <a:spcPts val="1000"/>
              </a:spcAft>
              <a:buBlip>
                <a:blip r:embed="rId3"/>
              </a:buBlip>
            </a:pPr>
            <a:r>
              <a:rPr lang="en-US" sz="17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Pay duties in 15 to 45 days instead of 10</a:t>
            </a:r>
          </a:p>
          <a:p>
            <a:pPr marL="342900" indent="-342900">
              <a:lnSpc>
                <a:spcPct val="200000"/>
              </a:lnSpc>
              <a:spcAft>
                <a:spcPts val="1000"/>
              </a:spcAft>
              <a:buBlip>
                <a:blip r:embed="rId3"/>
              </a:buBlip>
            </a:pPr>
            <a:r>
              <a:rPr lang="en-US" sz="17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Monthly duty reports assist in identifying and managing true landed costs</a:t>
            </a:r>
          </a:p>
          <a:p>
            <a:pPr marL="342900" indent="-342900">
              <a:lnSpc>
                <a:spcPct val="200000"/>
              </a:lnSpc>
              <a:spcAft>
                <a:spcPts val="1000"/>
              </a:spcAft>
              <a:buBlip>
                <a:blip r:embed="rId3"/>
              </a:buBlip>
            </a:pPr>
            <a:r>
              <a:rPr lang="en-US" sz="17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Elimination of 2</a:t>
            </a:r>
            <a:r>
              <a:rPr lang="en-US" sz="1700" baseline="30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nd</a:t>
            </a:r>
            <a:r>
              <a:rPr lang="en-US" sz="17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Aeronet invoice as Duty, HMF and MPF are paid directly</a:t>
            </a:r>
          </a:p>
        </p:txBody>
      </p:sp>
      <p:sp>
        <p:nvSpPr>
          <p:cNvPr id="8" name="Subtitle 2"/>
          <p:cNvSpPr txBox="1">
            <a:spLocks/>
          </p:cNvSpPr>
          <p:nvPr/>
        </p:nvSpPr>
        <p:spPr bwMode="auto">
          <a:xfrm>
            <a:off x="457200" y="304800"/>
            <a:ext cx="6400800" cy="3870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 anchor="b"/>
          <a:lstStyle/>
          <a:p>
            <a:pPr marL="342900" indent="-342900">
              <a:spcBef>
                <a:spcPct val="20000"/>
              </a:spcBef>
            </a:pPr>
            <a:r>
              <a:rPr lang="en-US" sz="2400" i="1" dirty="0" smtClean="0">
                <a:solidFill>
                  <a:srgbClr val="00529A"/>
                </a:solidFill>
                <a:latin typeface="Century Gothic" panose="020B0502020202020204" pitchFamily="34" charset="0"/>
                <a:cs typeface="Arial" charset="0"/>
              </a:rPr>
              <a:t>CLIENT BENEFITS </a:t>
            </a:r>
            <a:endParaRPr lang="en-US" sz="2400" i="1" dirty="0">
              <a:solidFill>
                <a:srgbClr val="00529A"/>
              </a:solidFill>
              <a:latin typeface="Century Gothic" panose="020B0502020202020204" pitchFamily="34" charset="0"/>
              <a:cs typeface="Arial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381000" y="838200"/>
            <a:ext cx="5524500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8751697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2"/>
          <p:cNvSpPr txBox="1">
            <a:spLocks/>
          </p:cNvSpPr>
          <p:nvPr/>
        </p:nvSpPr>
        <p:spPr bwMode="auto">
          <a:xfrm>
            <a:off x="3505200" y="152400"/>
            <a:ext cx="71628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marL="342900" indent="-342900" algn="ctr">
              <a:spcBef>
                <a:spcPct val="20000"/>
              </a:spcBef>
            </a:pPr>
            <a:endParaRPr lang="en-US" sz="3200" b="1" dirty="0">
              <a:solidFill>
                <a:schemeClr val="bg1"/>
              </a:solidFill>
              <a:cs typeface="Arial" charset="0"/>
            </a:endParaRPr>
          </a:p>
        </p:txBody>
      </p:sp>
      <p:sp>
        <p:nvSpPr>
          <p:cNvPr id="6" name="Text Box 13"/>
          <p:cNvSpPr txBox="1">
            <a:spLocks noChangeArrowheads="1"/>
          </p:cNvSpPr>
          <p:nvPr/>
        </p:nvSpPr>
        <p:spPr bwMode="auto">
          <a:xfrm>
            <a:off x="457200" y="1922702"/>
            <a:ext cx="9123218" cy="25699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>
              <a:lnSpc>
                <a:spcPct val="200000"/>
              </a:lnSpc>
              <a:spcAft>
                <a:spcPts val="1000"/>
              </a:spcAft>
            </a:pPr>
            <a:r>
              <a:rPr lang="en-US" sz="17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How ACH/PMS benefits Aeronet:-</a:t>
            </a:r>
          </a:p>
          <a:p>
            <a:pPr marL="342900" indent="-342900">
              <a:lnSpc>
                <a:spcPct val="200000"/>
              </a:lnSpc>
              <a:spcAft>
                <a:spcPts val="1000"/>
              </a:spcAft>
              <a:buBlip>
                <a:blip r:embed="rId3"/>
              </a:buBlip>
            </a:pPr>
            <a:r>
              <a:rPr lang="en-US" sz="17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Improved cash flow by eliminating large outlays with little margin on return</a:t>
            </a:r>
          </a:p>
          <a:p>
            <a:pPr marL="342900" indent="-342900">
              <a:lnSpc>
                <a:spcPct val="200000"/>
              </a:lnSpc>
              <a:spcAft>
                <a:spcPts val="1000"/>
              </a:spcAft>
              <a:buBlip>
                <a:blip r:embed="rId3"/>
              </a:buBlip>
            </a:pPr>
            <a:r>
              <a:rPr lang="en-US" sz="17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Less exposure on Accounts Receivable</a:t>
            </a:r>
          </a:p>
          <a:p>
            <a:pPr marL="342900" indent="-342900">
              <a:lnSpc>
                <a:spcPct val="200000"/>
              </a:lnSpc>
              <a:spcAft>
                <a:spcPts val="1000"/>
              </a:spcAft>
              <a:buBlip>
                <a:blip r:embed="rId3"/>
              </a:buBlip>
            </a:pPr>
            <a:r>
              <a:rPr lang="en-US" sz="17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Improvement of client loyalty by placing Aeronet in ‘trusted advisor’ category</a:t>
            </a:r>
          </a:p>
        </p:txBody>
      </p:sp>
      <p:sp>
        <p:nvSpPr>
          <p:cNvPr id="8" name="Subtitle 2"/>
          <p:cNvSpPr txBox="1">
            <a:spLocks/>
          </p:cNvSpPr>
          <p:nvPr/>
        </p:nvSpPr>
        <p:spPr bwMode="auto">
          <a:xfrm>
            <a:off x="457200" y="304800"/>
            <a:ext cx="6400800" cy="3870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 anchor="b"/>
          <a:lstStyle/>
          <a:p>
            <a:pPr marL="342900" indent="-342900">
              <a:spcBef>
                <a:spcPct val="20000"/>
              </a:spcBef>
            </a:pPr>
            <a:r>
              <a:rPr lang="en-US" sz="2400" i="1" dirty="0" smtClean="0">
                <a:solidFill>
                  <a:srgbClr val="00529A"/>
                </a:solidFill>
                <a:latin typeface="Century Gothic" panose="020B0502020202020204" pitchFamily="34" charset="0"/>
                <a:cs typeface="Arial" charset="0"/>
              </a:rPr>
              <a:t>AERONET BENEFITS </a:t>
            </a:r>
            <a:endParaRPr lang="en-US" sz="2400" i="1" dirty="0">
              <a:solidFill>
                <a:srgbClr val="00529A"/>
              </a:solidFill>
              <a:latin typeface="Century Gothic" panose="020B0502020202020204" pitchFamily="34" charset="0"/>
              <a:cs typeface="Arial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381000" y="838200"/>
            <a:ext cx="5524500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9751022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2"/>
          <p:cNvSpPr txBox="1">
            <a:spLocks/>
          </p:cNvSpPr>
          <p:nvPr/>
        </p:nvSpPr>
        <p:spPr bwMode="auto">
          <a:xfrm>
            <a:off x="3505200" y="152400"/>
            <a:ext cx="71628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marL="342900" indent="-342900" algn="ctr">
              <a:spcBef>
                <a:spcPct val="20000"/>
              </a:spcBef>
            </a:pPr>
            <a:endParaRPr lang="en-US" sz="3200" b="1" dirty="0">
              <a:solidFill>
                <a:schemeClr val="bg1"/>
              </a:solidFill>
              <a:cs typeface="Arial" charset="0"/>
            </a:endParaRPr>
          </a:p>
        </p:txBody>
      </p:sp>
      <p:sp>
        <p:nvSpPr>
          <p:cNvPr id="6" name="Text Box 13"/>
          <p:cNvSpPr txBox="1">
            <a:spLocks noChangeArrowheads="1"/>
          </p:cNvSpPr>
          <p:nvPr/>
        </p:nvSpPr>
        <p:spPr bwMode="auto">
          <a:xfrm>
            <a:off x="457200" y="1335362"/>
            <a:ext cx="9123218" cy="37446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>
              <a:lnSpc>
                <a:spcPct val="200000"/>
              </a:lnSpc>
              <a:spcAft>
                <a:spcPts val="1000"/>
              </a:spcAft>
            </a:pPr>
            <a:r>
              <a:rPr lang="en-US" sz="17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Things to remember:-</a:t>
            </a:r>
          </a:p>
          <a:p>
            <a:pPr marL="342900" indent="-342900">
              <a:lnSpc>
                <a:spcPct val="200000"/>
              </a:lnSpc>
              <a:spcAft>
                <a:spcPts val="1000"/>
              </a:spcAft>
              <a:buBlip>
                <a:blip r:embed="rId3"/>
              </a:buBlip>
            </a:pPr>
            <a:r>
              <a:rPr lang="en-US" sz="17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Make sure your client notifies their bank to accept the ACH withdrawals from US customs so they are not refused by the bank</a:t>
            </a:r>
          </a:p>
          <a:p>
            <a:pPr marL="342900" indent="-342900">
              <a:lnSpc>
                <a:spcPct val="200000"/>
              </a:lnSpc>
              <a:spcAft>
                <a:spcPts val="1000"/>
              </a:spcAft>
              <a:buBlip>
                <a:blip r:embed="rId3"/>
              </a:buBlip>
            </a:pPr>
            <a:r>
              <a:rPr lang="en-US" sz="17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Many clients use a dedicated ‘duty </a:t>
            </a:r>
            <a:r>
              <a:rPr lang="en-US" sz="17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account’ </a:t>
            </a:r>
            <a:r>
              <a:rPr lang="en-US" sz="17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with their bank in order to aid accounting</a:t>
            </a:r>
          </a:p>
          <a:p>
            <a:pPr marL="800100" lvl="1" indent="-342900">
              <a:lnSpc>
                <a:spcPct val="200000"/>
              </a:lnSpc>
              <a:spcAft>
                <a:spcPts val="1000"/>
              </a:spcAft>
              <a:buBlip>
                <a:blip r:embed="rId3"/>
              </a:buBlip>
            </a:pPr>
            <a:r>
              <a:rPr lang="en-US" sz="17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Ensure these accounts are properly funded by the 15</a:t>
            </a:r>
            <a:r>
              <a:rPr lang="en-US" sz="1700" baseline="30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</a:t>
            </a:r>
            <a:r>
              <a:rPr lang="en-US" sz="17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of the month</a:t>
            </a:r>
          </a:p>
          <a:p>
            <a:pPr marL="342900" indent="-342900">
              <a:lnSpc>
                <a:spcPct val="200000"/>
              </a:lnSpc>
              <a:spcAft>
                <a:spcPts val="1000"/>
              </a:spcAft>
              <a:buBlip>
                <a:blip r:embed="rId3"/>
              </a:buBlip>
            </a:pPr>
            <a:r>
              <a:rPr lang="en-US" sz="17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Rejected payments to Customs will result in dismissal from the program</a:t>
            </a:r>
          </a:p>
        </p:txBody>
      </p:sp>
      <p:sp>
        <p:nvSpPr>
          <p:cNvPr id="8" name="Subtitle 2"/>
          <p:cNvSpPr txBox="1">
            <a:spLocks/>
          </p:cNvSpPr>
          <p:nvPr/>
        </p:nvSpPr>
        <p:spPr bwMode="auto">
          <a:xfrm>
            <a:off x="457200" y="304800"/>
            <a:ext cx="6400800" cy="3870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 anchor="b"/>
          <a:lstStyle/>
          <a:p>
            <a:pPr marL="342900" indent="-342900">
              <a:spcBef>
                <a:spcPct val="20000"/>
              </a:spcBef>
            </a:pPr>
            <a:r>
              <a:rPr lang="en-US" sz="2400" i="1" dirty="0" smtClean="0">
                <a:solidFill>
                  <a:srgbClr val="00529A"/>
                </a:solidFill>
                <a:latin typeface="Century Gothic" panose="020B0502020202020204" pitchFamily="34" charset="0"/>
                <a:cs typeface="Arial" charset="0"/>
              </a:rPr>
              <a:t>DON’T FORGET </a:t>
            </a:r>
            <a:endParaRPr lang="en-US" sz="2400" i="1" dirty="0">
              <a:solidFill>
                <a:srgbClr val="00529A"/>
              </a:solidFill>
              <a:latin typeface="Century Gothic" panose="020B0502020202020204" pitchFamily="34" charset="0"/>
              <a:cs typeface="Arial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381000" y="838200"/>
            <a:ext cx="5524500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7430529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2"/>
          <p:cNvSpPr txBox="1">
            <a:spLocks/>
          </p:cNvSpPr>
          <p:nvPr/>
        </p:nvSpPr>
        <p:spPr bwMode="auto">
          <a:xfrm>
            <a:off x="3505200" y="152400"/>
            <a:ext cx="71628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marL="342900" indent="-342900" algn="ctr">
              <a:spcBef>
                <a:spcPct val="20000"/>
              </a:spcBef>
            </a:pPr>
            <a:endParaRPr lang="en-US" sz="3200" b="1" dirty="0">
              <a:solidFill>
                <a:schemeClr val="bg1"/>
              </a:solidFill>
              <a:cs typeface="Arial" charset="0"/>
            </a:endParaRPr>
          </a:p>
        </p:txBody>
      </p:sp>
      <p:sp>
        <p:nvSpPr>
          <p:cNvPr id="6" name="Text Box 13"/>
          <p:cNvSpPr txBox="1">
            <a:spLocks noChangeArrowheads="1"/>
          </p:cNvSpPr>
          <p:nvPr/>
        </p:nvSpPr>
        <p:spPr bwMode="auto">
          <a:xfrm>
            <a:off x="457200" y="2233043"/>
            <a:ext cx="9123218" cy="19492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marL="342900" indent="-342900">
              <a:lnSpc>
                <a:spcPct val="200000"/>
              </a:lnSpc>
              <a:spcAft>
                <a:spcPts val="1000"/>
              </a:spcAft>
              <a:buBlip>
                <a:blip r:embed="rId3"/>
              </a:buBlip>
            </a:pPr>
            <a:r>
              <a:rPr lang="en-US" sz="17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CBP Fact Sheet</a:t>
            </a:r>
          </a:p>
          <a:p>
            <a:pPr marL="342900" indent="-342900">
              <a:lnSpc>
                <a:spcPct val="200000"/>
              </a:lnSpc>
              <a:spcAft>
                <a:spcPts val="1000"/>
              </a:spcAft>
              <a:buBlip>
                <a:blip r:embed="rId3"/>
              </a:buBlip>
            </a:pPr>
            <a:r>
              <a:rPr lang="en-US" u="sng" dirty="0">
                <a:hlinkClick r:id="rId4"/>
              </a:rPr>
              <a:t>https://</a:t>
            </a:r>
            <a:r>
              <a:rPr lang="en-US" u="sng" dirty="0" smtClean="0">
                <a:hlinkClick r:id="rId4"/>
              </a:rPr>
              <a:t>www.cbp.gov/sites/default/files/documents/ace_monthly_statement_capab_3.pdf</a:t>
            </a:r>
            <a:endParaRPr lang="en-US" u="sng" dirty="0" smtClean="0"/>
          </a:p>
          <a:p>
            <a:pPr marL="342900" indent="-342900">
              <a:lnSpc>
                <a:spcPct val="200000"/>
              </a:lnSpc>
              <a:spcAft>
                <a:spcPts val="1000"/>
              </a:spcAft>
              <a:buBlip>
                <a:blip r:embed="rId3"/>
              </a:buBlip>
            </a:pPr>
            <a:endParaRPr lang="en-US" sz="1700" dirty="0" smtClean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Subtitle 2"/>
          <p:cNvSpPr txBox="1">
            <a:spLocks/>
          </p:cNvSpPr>
          <p:nvPr/>
        </p:nvSpPr>
        <p:spPr bwMode="auto">
          <a:xfrm>
            <a:off x="457200" y="304800"/>
            <a:ext cx="6400800" cy="3870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 anchor="b"/>
          <a:lstStyle/>
          <a:p>
            <a:pPr marL="342900" indent="-342900">
              <a:spcBef>
                <a:spcPct val="20000"/>
              </a:spcBef>
            </a:pPr>
            <a:r>
              <a:rPr lang="en-US" sz="2400" i="1" dirty="0" smtClean="0">
                <a:solidFill>
                  <a:srgbClr val="00529A"/>
                </a:solidFill>
                <a:latin typeface="Century Gothic" panose="020B0502020202020204" pitchFamily="34" charset="0"/>
                <a:cs typeface="Arial" charset="0"/>
              </a:rPr>
              <a:t>CBP SERVICE DETAILS </a:t>
            </a:r>
            <a:endParaRPr lang="en-US" sz="2400" i="1" dirty="0">
              <a:solidFill>
                <a:srgbClr val="00529A"/>
              </a:solidFill>
              <a:latin typeface="Century Gothic" panose="020B0502020202020204" pitchFamily="34" charset="0"/>
              <a:cs typeface="Arial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381000" y="838200"/>
            <a:ext cx="5524500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6888840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2"/>
          <p:cNvSpPr txBox="1">
            <a:spLocks/>
          </p:cNvSpPr>
          <p:nvPr/>
        </p:nvSpPr>
        <p:spPr bwMode="auto">
          <a:xfrm>
            <a:off x="3505200" y="152400"/>
            <a:ext cx="71628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marL="342900" indent="-342900" algn="ctr">
              <a:spcBef>
                <a:spcPct val="20000"/>
              </a:spcBef>
            </a:pPr>
            <a:endParaRPr lang="en-US" sz="3200" b="1" dirty="0">
              <a:solidFill>
                <a:schemeClr val="bg1"/>
              </a:solidFill>
              <a:cs typeface="Arial" charset="0"/>
            </a:endParaRPr>
          </a:p>
        </p:txBody>
      </p:sp>
      <p:sp>
        <p:nvSpPr>
          <p:cNvPr id="6" name="Text Box 13"/>
          <p:cNvSpPr txBox="1">
            <a:spLocks noChangeArrowheads="1"/>
          </p:cNvSpPr>
          <p:nvPr/>
        </p:nvSpPr>
        <p:spPr bwMode="auto">
          <a:xfrm>
            <a:off x="457200" y="1971433"/>
            <a:ext cx="4343400" cy="24724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>
              <a:lnSpc>
                <a:spcPct val="200000"/>
              </a:lnSpc>
              <a:spcAft>
                <a:spcPts val="1000"/>
              </a:spcAft>
            </a:pPr>
            <a:r>
              <a:rPr lang="en-US" sz="17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Look in ‘Service Flyers’ for your personalized copy </a:t>
            </a:r>
          </a:p>
          <a:p>
            <a:pPr marL="342900" indent="-342900">
              <a:lnSpc>
                <a:spcPct val="200000"/>
              </a:lnSpc>
              <a:spcAft>
                <a:spcPts val="1000"/>
              </a:spcAft>
              <a:buBlip>
                <a:blip r:embed="rId4"/>
              </a:buBlip>
            </a:pPr>
            <a:endParaRPr lang="en-US" u="sng" dirty="0" smtClean="0"/>
          </a:p>
          <a:p>
            <a:pPr marL="342900" indent="-342900">
              <a:lnSpc>
                <a:spcPct val="200000"/>
              </a:lnSpc>
              <a:spcAft>
                <a:spcPts val="1000"/>
              </a:spcAft>
              <a:buBlip>
                <a:blip r:embed="rId4"/>
              </a:buBlip>
            </a:pPr>
            <a:endParaRPr lang="en-US" sz="1700" dirty="0" smtClean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Subtitle 2"/>
          <p:cNvSpPr txBox="1">
            <a:spLocks/>
          </p:cNvSpPr>
          <p:nvPr/>
        </p:nvSpPr>
        <p:spPr bwMode="auto">
          <a:xfrm>
            <a:off x="457200" y="304800"/>
            <a:ext cx="6400800" cy="3870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 anchor="b"/>
          <a:lstStyle/>
          <a:p>
            <a:pPr marL="342900" indent="-342900">
              <a:spcBef>
                <a:spcPct val="20000"/>
              </a:spcBef>
            </a:pPr>
            <a:r>
              <a:rPr lang="en-US" sz="2400" i="1" dirty="0" smtClean="0">
                <a:solidFill>
                  <a:srgbClr val="00529A"/>
                </a:solidFill>
                <a:latin typeface="Century Gothic" panose="020B0502020202020204" pitchFamily="34" charset="0"/>
                <a:cs typeface="Arial" charset="0"/>
              </a:rPr>
              <a:t>SALES COLLATERAL  </a:t>
            </a:r>
            <a:endParaRPr lang="en-US" sz="2400" i="1" dirty="0">
              <a:solidFill>
                <a:srgbClr val="00529A"/>
              </a:solidFill>
              <a:latin typeface="Century Gothic" panose="020B0502020202020204" pitchFamily="34" charset="0"/>
              <a:cs typeface="Arial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381000" y="838200"/>
            <a:ext cx="5524500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99181406"/>
              </p:ext>
            </p:extLst>
          </p:nvPr>
        </p:nvGraphicFramePr>
        <p:xfrm>
          <a:off x="5257800" y="984578"/>
          <a:ext cx="3801098" cy="49196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5" name="Acrobat Document" r:id="rId5" imgW="5829165" imgH="7543680" progId="AcroExch.Document.DC">
                  <p:embed/>
                </p:oleObj>
              </mc:Choice>
              <mc:Fallback>
                <p:oleObj name="Acrobat Document" r:id="rId5" imgW="5829165" imgH="7543680" progId="AcroExch.Document.DC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5257800" y="984578"/>
                        <a:ext cx="3801098" cy="49196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58533495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2"/>
          <p:cNvSpPr txBox="1">
            <a:spLocks/>
          </p:cNvSpPr>
          <p:nvPr/>
        </p:nvSpPr>
        <p:spPr bwMode="auto">
          <a:xfrm>
            <a:off x="3505200" y="152400"/>
            <a:ext cx="71628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marL="342900" indent="-342900" algn="ctr">
              <a:spcBef>
                <a:spcPct val="20000"/>
              </a:spcBef>
            </a:pPr>
            <a:endParaRPr lang="en-US" sz="3200" b="1" dirty="0">
              <a:solidFill>
                <a:schemeClr val="bg1"/>
              </a:solidFill>
              <a:cs typeface="Arial" charset="0"/>
            </a:endParaRPr>
          </a:p>
        </p:txBody>
      </p:sp>
      <p:sp>
        <p:nvSpPr>
          <p:cNvPr id="6" name="Text Box 13"/>
          <p:cNvSpPr txBox="1">
            <a:spLocks noChangeArrowheads="1"/>
          </p:cNvSpPr>
          <p:nvPr/>
        </p:nvSpPr>
        <p:spPr bwMode="auto">
          <a:xfrm>
            <a:off x="457200" y="831273"/>
            <a:ext cx="9123218" cy="53065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en-US" sz="17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ACE</a:t>
            </a:r>
            <a:r>
              <a:rPr lang="en-US" sz="17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Automated Commercial Environment</a:t>
            </a:r>
          </a:p>
          <a:p>
            <a:pPr marL="342900" indent="-342900">
              <a:lnSpc>
                <a:spcPct val="150000"/>
              </a:lnSpc>
              <a:spcAft>
                <a:spcPts val="1000"/>
              </a:spcAft>
              <a:buBlip>
                <a:blip r:embed="rId3"/>
              </a:buBlip>
            </a:pPr>
            <a:r>
              <a:rPr lang="en-US" sz="17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CBP’s IT system designed to interface with broker software &amp; also CBP’s importer interface</a:t>
            </a:r>
          </a:p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en-US" sz="17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ACH</a:t>
            </a:r>
            <a:r>
              <a:rPr lang="en-US" sz="17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Automated Clearing House </a:t>
            </a:r>
          </a:p>
          <a:p>
            <a:pPr marL="342900" indent="-342900">
              <a:lnSpc>
                <a:spcPct val="150000"/>
              </a:lnSpc>
              <a:spcAft>
                <a:spcPts val="1000"/>
              </a:spcAft>
              <a:buBlip>
                <a:blip r:embed="rId3"/>
              </a:buBlip>
            </a:pPr>
            <a:r>
              <a:rPr lang="en-US" sz="17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Electronic transfer process</a:t>
            </a:r>
          </a:p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en-US" sz="17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PMS</a:t>
            </a:r>
            <a:r>
              <a:rPr lang="en-US" sz="17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Periodic Monthly Statement</a:t>
            </a:r>
          </a:p>
          <a:p>
            <a:pPr marL="342900" indent="-342900">
              <a:lnSpc>
                <a:spcPct val="150000"/>
              </a:lnSpc>
              <a:spcAft>
                <a:spcPts val="1000"/>
              </a:spcAft>
              <a:buBlip>
                <a:blip r:embed="rId3"/>
              </a:buBlip>
            </a:pPr>
            <a:r>
              <a:rPr lang="en-US" sz="17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system whereby customs takes the ACH withdrawals from importers for duty payments on a monthly basis</a:t>
            </a:r>
          </a:p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en-US" sz="17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PUN</a:t>
            </a:r>
            <a:r>
              <a:rPr lang="en-US" sz="17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</a:t>
            </a:r>
            <a:r>
              <a:rPr lang="en-US" sz="17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Payor</a:t>
            </a:r>
            <a:r>
              <a:rPr lang="en-US" sz="17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Unit Number</a:t>
            </a:r>
            <a:endParaRPr lang="en-US" sz="1700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lnSpc>
                <a:spcPct val="150000"/>
              </a:lnSpc>
              <a:spcAft>
                <a:spcPts val="1000"/>
              </a:spcAft>
              <a:buBlip>
                <a:blip r:embed="rId3"/>
              </a:buBlip>
            </a:pPr>
            <a:r>
              <a:rPr lang="en-US" sz="17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</a:t>
            </a:r>
            <a:r>
              <a:rPr lang="en-US" sz="17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unique identifier that Customs uses to determine which party is physically paying the duties and taxes to CBP</a:t>
            </a:r>
            <a:endParaRPr lang="en-US" sz="1700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Subtitle 2"/>
          <p:cNvSpPr txBox="1">
            <a:spLocks/>
          </p:cNvSpPr>
          <p:nvPr/>
        </p:nvSpPr>
        <p:spPr bwMode="auto">
          <a:xfrm>
            <a:off x="457200" y="304800"/>
            <a:ext cx="6400800" cy="3870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 anchor="b"/>
          <a:lstStyle/>
          <a:p>
            <a:pPr marL="342900" indent="-342900">
              <a:spcBef>
                <a:spcPct val="20000"/>
              </a:spcBef>
            </a:pPr>
            <a:r>
              <a:rPr lang="en-US" sz="2400" i="1" dirty="0" smtClean="0">
                <a:solidFill>
                  <a:srgbClr val="00529A"/>
                </a:solidFill>
                <a:latin typeface="Century Gothic" panose="020B0502020202020204" pitchFamily="34" charset="0"/>
                <a:cs typeface="Arial" charset="0"/>
              </a:rPr>
              <a:t>ACRONYMS </a:t>
            </a:r>
            <a:endParaRPr lang="en-US" sz="2400" i="1" dirty="0">
              <a:solidFill>
                <a:srgbClr val="00529A"/>
              </a:solidFill>
              <a:latin typeface="Century Gothic" panose="020B0502020202020204" pitchFamily="34" charset="0"/>
              <a:cs typeface="Arial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381000" y="838200"/>
            <a:ext cx="5524500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3885237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/>
          <p:cNvGrpSpPr/>
          <p:nvPr/>
        </p:nvGrpSpPr>
        <p:grpSpPr>
          <a:xfrm>
            <a:off x="0" y="1066800"/>
            <a:ext cx="12192000" cy="4409783"/>
            <a:chOff x="0" y="1066800"/>
            <a:chExt cx="12192000" cy="4409783"/>
          </a:xfrm>
        </p:grpSpPr>
        <p:sp>
          <p:nvSpPr>
            <p:cNvPr id="15" name="Subtitle 2"/>
            <p:cNvSpPr txBox="1">
              <a:spLocks/>
            </p:cNvSpPr>
            <p:nvPr/>
          </p:nvSpPr>
          <p:spPr bwMode="auto">
            <a:xfrm>
              <a:off x="0" y="1066800"/>
              <a:ext cx="12192000" cy="762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 anchor="b"/>
            <a:lstStyle/>
            <a:p>
              <a:pPr marL="342900" indent="-342900" algn="ctr">
                <a:spcBef>
                  <a:spcPct val="20000"/>
                </a:spcBef>
              </a:pPr>
              <a:r>
                <a:rPr lang="en-US" sz="4800" i="1" dirty="0" smtClean="0">
                  <a:solidFill>
                    <a:srgbClr val="00529A"/>
                  </a:solidFill>
                  <a:latin typeface="Century Gothic" panose="020B0502020202020204" pitchFamily="34" charset="0"/>
                  <a:cs typeface="Arial" charset="0"/>
                </a:rPr>
                <a:t>THANK YOU</a:t>
              </a:r>
              <a:endParaRPr lang="en-US" sz="4800" i="1" dirty="0">
                <a:solidFill>
                  <a:srgbClr val="00529A"/>
                </a:solidFill>
                <a:latin typeface="Century Gothic" panose="020B0502020202020204" pitchFamily="34" charset="0"/>
                <a:cs typeface="Arial" charset="0"/>
              </a:endParaRPr>
            </a:p>
          </p:txBody>
        </p:sp>
        <p:grpSp>
          <p:nvGrpSpPr>
            <p:cNvPr id="16" name="Group 15"/>
            <p:cNvGrpSpPr/>
            <p:nvPr/>
          </p:nvGrpSpPr>
          <p:grpSpPr>
            <a:xfrm>
              <a:off x="4790007" y="3404143"/>
              <a:ext cx="2535784" cy="2072440"/>
              <a:chOff x="4790007" y="3404143"/>
              <a:chExt cx="2535784" cy="2072440"/>
            </a:xfrm>
          </p:grpSpPr>
          <p:pic>
            <p:nvPicPr>
              <p:cNvPr id="18" name="Picture 17">
                <a:hlinkClick r:id="rId2"/>
              </p:cNvPr>
              <p:cNvPicPr>
                <a:picLocks noChangeAspect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4949674" y="4849440"/>
                <a:ext cx="2289327" cy="627143"/>
              </a:xfrm>
              <a:prstGeom prst="rect">
                <a:avLst/>
              </a:prstGeom>
            </p:spPr>
          </p:pic>
          <p:pic>
            <p:nvPicPr>
              <p:cNvPr id="19" name="Picture 18">
                <a:hlinkClick r:id="rId4"/>
              </p:cNvPr>
              <p:cNvPicPr>
                <a:picLocks noChangeAspect="1"/>
              </p:cNvPicPr>
              <p:nvPr/>
            </p:nvPicPr>
            <p:blipFill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4790007" y="3404143"/>
                <a:ext cx="2535784" cy="521177"/>
              </a:xfrm>
              <a:prstGeom prst="rect">
                <a:avLst/>
              </a:prstGeom>
            </p:spPr>
          </p:pic>
          <p:pic>
            <p:nvPicPr>
              <p:cNvPr id="21" name="Picture 20">
                <a:hlinkClick r:id="rId6"/>
              </p:cNvPr>
              <p:cNvPicPr>
                <a:picLocks noChangeAspect="1"/>
              </p:cNvPicPr>
              <p:nvPr/>
            </p:nvPicPr>
            <p:blipFill>
              <a:blip r:embed="rId7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5829327" y="4038600"/>
                <a:ext cx="457143" cy="457143"/>
              </a:xfrm>
              <a:prstGeom prst="rect">
                <a:avLst/>
              </a:prstGeom>
            </p:spPr>
          </p:pic>
        </p:grpSp>
      </p:grpSp>
    </p:spTree>
    <p:extLst>
      <p:ext uri="{BB962C8B-B14F-4D97-AF65-F5344CB8AC3E}">
        <p14:creationId xmlns:p14="http://schemas.microsoft.com/office/powerpoint/2010/main" val="147076988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3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lnDef>
      <a:spPr/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AERONET PPT 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4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5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6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7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8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8.xml><?xml version="1.0" encoding="utf-8"?>
<a:theme xmlns:a="http://schemas.openxmlformats.org/drawingml/2006/main" name="9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9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Introduction to Aeronet Worldwide</Template>
  <TotalTime>1500</TotalTime>
  <Words>274</Words>
  <Application>Microsoft Office PowerPoint</Application>
  <PresentationFormat>Widescreen</PresentationFormat>
  <Paragraphs>40</Paragraphs>
  <Slides>8</Slides>
  <Notes>6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8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20" baseType="lpstr">
      <vt:lpstr>Arial</vt:lpstr>
      <vt:lpstr>Calibri</vt:lpstr>
      <vt:lpstr>Century Gothic</vt:lpstr>
      <vt:lpstr>3_Office Theme</vt:lpstr>
      <vt:lpstr>AERONET PPT Template</vt:lpstr>
      <vt:lpstr>4_Office Theme</vt:lpstr>
      <vt:lpstr>5_Office Theme</vt:lpstr>
      <vt:lpstr>6_Office Theme</vt:lpstr>
      <vt:lpstr>7_Office Theme</vt:lpstr>
      <vt:lpstr>8_Office Theme</vt:lpstr>
      <vt:lpstr>9_Office Theme</vt:lpstr>
      <vt:lpstr>Acrobat Document</vt:lpstr>
      <vt:lpstr>Automated clearinghouse (ach) – Jon menges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Aeronet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Steven Roberts</dc:creator>
  <cp:lastModifiedBy>Paul Holman</cp:lastModifiedBy>
  <cp:revision>200</cp:revision>
  <cp:lastPrinted>2021-01-19T19:37:14Z</cp:lastPrinted>
  <dcterms:created xsi:type="dcterms:W3CDTF">2019-03-27T18:31:47Z</dcterms:created>
  <dcterms:modified xsi:type="dcterms:W3CDTF">2021-05-12T20:19:52Z</dcterms:modified>
</cp:coreProperties>
</file>