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Lst>
  <p:notesMasterIdLst>
    <p:notesMasterId r:id="rId28"/>
  </p:notesMasterIdLst>
  <p:sldIdLst>
    <p:sldId id="256" r:id="rId9"/>
    <p:sldId id="330" r:id="rId10"/>
    <p:sldId id="328" r:id="rId11"/>
    <p:sldId id="329" r:id="rId12"/>
    <p:sldId id="331" r:id="rId13"/>
    <p:sldId id="333" r:id="rId14"/>
    <p:sldId id="334" r:id="rId15"/>
    <p:sldId id="335" r:id="rId16"/>
    <p:sldId id="341" r:id="rId17"/>
    <p:sldId id="342" r:id="rId18"/>
    <p:sldId id="343" r:id="rId19"/>
    <p:sldId id="344" r:id="rId20"/>
    <p:sldId id="345" r:id="rId21"/>
    <p:sldId id="336" r:id="rId22"/>
    <p:sldId id="337" r:id="rId23"/>
    <p:sldId id="339" r:id="rId24"/>
    <p:sldId id="340" r:id="rId25"/>
    <p:sldId id="346" r:id="rId26"/>
    <p:sldId id="27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A"/>
    <a:srgbClr val="15A1CA"/>
    <a:srgbClr val="7A90C2"/>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5290" autoAdjust="0"/>
  </p:normalViewPr>
  <p:slideViewPr>
    <p:cSldViewPr>
      <p:cViewPr varScale="1">
        <p:scale>
          <a:sx n="69" d="100"/>
          <a:sy n="69" d="100"/>
        </p:scale>
        <p:origin x="584" y="44"/>
      </p:cViewPr>
      <p:guideLst>
        <p:guide orient="horz" pos="2160"/>
        <p:guide pos="3840"/>
      </p:guideLst>
    </p:cSldViewPr>
  </p:slid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AE8DD09-58CA-4C82-B9AA-6F18E056F023}" type="datetimeFigureOut">
              <a:rPr lang="en-US" smtClean="0"/>
              <a:pPr/>
              <a:t>3/23/2021</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07C23A8-AF53-4865-9711-6AE75E804115}" type="slidenum">
              <a:rPr lang="en-US" smtClean="0"/>
              <a:pPr/>
              <a:t>‹#›</a:t>
            </a:fld>
            <a:endParaRPr lang="en-US" dirty="0"/>
          </a:p>
        </p:txBody>
      </p:sp>
    </p:spTree>
    <p:extLst>
      <p:ext uri="{BB962C8B-B14F-4D97-AF65-F5344CB8AC3E}">
        <p14:creationId xmlns:p14="http://schemas.microsoft.com/office/powerpoint/2010/main" val="84132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a:t>
            </a:fld>
            <a:endParaRPr lang="en-US" dirty="0"/>
          </a:p>
        </p:txBody>
      </p:sp>
    </p:spTree>
    <p:extLst>
      <p:ext uri="{BB962C8B-B14F-4D97-AF65-F5344CB8AC3E}">
        <p14:creationId xmlns:p14="http://schemas.microsoft.com/office/powerpoint/2010/main" val="2147359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10</a:t>
            </a:fld>
            <a:endParaRPr lang="en-US" dirty="0"/>
          </a:p>
        </p:txBody>
      </p:sp>
    </p:spTree>
    <p:extLst>
      <p:ext uri="{BB962C8B-B14F-4D97-AF65-F5344CB8AC3E}">
        <p14:creationId xmlns:p14="http://schemas.microsoft.com/office/powerpoint/2010/main" val="270669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11</a:t>
            </a:fld>
            <a:endParaRPr lang="en-US" dirty="0"/>
          </a:p>
        </p:txBody>
      </p:sp>
    </p:spTree>
    <p:extLst>
      <p:ext uri="{BB962C8B-B14F-4D97-AF65-F5344CB8AC3E}">
        <p14:creationId xmlns:p14="http://schemas.microsoft.com/office/powerpoint/2010/main" val="5652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12</a:t>
            </a:fld>
            <a:endParaRPr lang="en-US" dirty="0"/>
          </a:p>
        </p:txBody>
      </p:sp>
    </p:spTree>
    <p:extLst>
      <p:ext uri="{BB962C8B-B14F-4D97-AF65-F5344CB8AC3E}">
        <p14:creationId xmlns:p14="http://schemas.microsoft.com/office/powerpoint/2010/main" val="3580354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13</a:t>
            </a:fld>
            <a:endParaRPr lang="en-US" dirty="0"/>
          </a:p>
        </p:txBody>
      </p:sp>
    </p:spTree>
    <p:extLst>
      <p:ext uri="{BB962C8B-B14F-4D97-AF65-F5344CB8AC3E}">
        <p14:creationId xmlns:p14="http://schemas.microsoft.com/office/powerpoint/2010/main" val="203227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14</a:t>
            </a:fld>
            <a:endParaRPr lang="en-US" dirty="0"/>
          </a:p>
        </p:txBody>
      </p:sp>
    </p:spTree>
    <p:extLst>
      <p:ext uri="{BB962C8B-B14F-4D97-AF65-F5344CB8AC3E}">
        <p14:creationId xmlns:p14="http://schemas.microsoft.com/office/powerpoint/2010/main" val="292767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15</a:t>
            </a:fld>
            <a:endParaRPr lang="en-US" dirty="0"/>
          </a:p>
        </p:txBody>
      </p:sp>
    </p:spTree>
    <p:extLst>
      <p:ext uri="{BB962C8B-B14F-4D97-AF65-F5344CB8AC3E}">
        <p14:creationId xmlns:p14="http://schemas.microsoft.com/office/powerpoint/2010/main" val="2725781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16</a:t>
            </a:fld>
            <a:endParaRPr lang="en-US" dirty="0"/>
          </a:p>
        </p:txBody>
      </p:sp>
    </p:spTree>
    <p:extLst>
      <p:ext uri="{BB962C8B-B14F-4D97-AF65-F5344CB8AC3E}">
        <p14:creationId xmlns:p14="http://schemas.microsoft.com/office/powerpoint/2010/main" val="3666626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17</a:t>
            </a:fld>
            <a:endParaRPr lang="en-US" dirty="0"/>
          </a:p>
        </p:txBody>
      </p:sp>
    </p:spTree>
    <p:extLst>
      <p:ext uri="{BB962C8B-B14F-4D97-AF65-F5344CB8AC3E}">
        <p14:creationId xmlns:p14="http://schemas.microsoft.com/office/powerpoint/2010/main" val="373095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2</a:t>
            </a:fld>
            <a:endParaRPr lang="en-US" dirty="0"/>
          </a:p>
        </p:txBody>
      </p:sp>
    </p:spTree>
    <p:extLst>
      <p:ext uri="{BB962C8B-B14F-4D97-AF65-F5344CB8AC3E}">
        <p14:creationId xmlns:p14="http://schemas.microsoft.com/office/powerpoint/2010/main" val="291717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3</a:t>
            </a:fld>
            <a:endParaRPr lang="en-US" dirty="0"/>
          </a:p>
        </p:txBody>
      </p:sp>
    </p:spTree>
    <p:extLst>
      <p:ext uri="{BB962C8B-B14F-4D97-AF65-F5344CB8AC3E}">
        <p14:creationId xmlns:p14="http://schemas.microsoft.com/office/powerpoint/2010/main" val="3732311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4</a:t>
            </a:fld>
            <a:endParaRPr lang="en-US" dirty="0"/>
          </a:p>
        </p:txBody>
      </p:sp>
    </p:spTree>
    <p:extLst>
      <p:ext uri="{BB962C8B-B14F-4D97-AF65-F5344CB8AC3E}">
        <p14:creationId xmlns:p14="http://schemas.microsoft.com/office/powerpoint/2010/main" val="11706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5</a:t>
            </a:fld>
            <a:endParaRPr lang="en-US" dirty="0"/>
          </a:p>
        </p:txBody>
      </p:sp>
    </p:spTree>
    <p:extLst>
      <p:ext uri="{BB962C8B-B14F-4D97-AF65-F5344CB8AC3E}">
        <p14:creationId xmlns:p14="http://schemas.microsoft.com/office/powerpoint/2010/main" val="402485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6</a:t>
            </a:fld>
            <a:endParaRPr lang="en-US" dirty="0"/>
          </a:p>
        </p:txBody>
      </p:sp>
    </p:spTree>
    <p:extLst>
      <p:ext uri="{BB962C8B-B14F-4D97-AF65-F5344CB8AC3E}">
        <p14:creationId xmlns:p14="http://schemas.microsoft.com/office/powerpoint/2010/main" val="55620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7</a:t>
            </a:fld>
            <a:endParaRPr lang="en-US" dirty="0"/>
          </a:p>
        </p:txBody>
      </p:sp>
    </p:spTree>
    <p:extLst>
      <p:ext uri="{BB962C8B-B14F-4D97-AF65-F5344CB8AC3E}">
        <p14:creationId xmlns:p14="http://schemas.microsoft.com/office/powerpoint/2010/main" val="168138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8</a:t>
            </a:fld>
            <a:endParaRPr lang="en-US" dirty="0"/>
          </a:p>
        </p:txBody>
      </p:sp>
    </p:spTree>
    <p:extLst>
      <p:ext uri="{BB962C8B-B14F-4D97-AF65-F5344CB8AC3E}">
        <p14:creationId xmlns:p14="http://schemas.microsoft.com/office/powerpoint/2010/main" val="299817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9</a:t>
            </a:fld>
            <a:endParaRPr lang="en-US" dirty="0"/>
          </a:p>
        </p:txBody>
      </p:sp>
    </p:spTree>
    <p:extLst>
      <p:ext uri="{BB962C8B-B14F-4D97-AF65-F5344CB8AC3E}">
        <p14:creationId xmlns:p14="http://schemas.microsoft.com/office/powerpoint/2010/main" val="915327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76200"/>
            <a:ext cx="1154964" cy="886665"/>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600" y="94134"/>
            <a:ext cx="1154964" cy="886665"/>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96600" y="155110"/>
            <a:ext cx="1154964" cy="886665"/>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pPr/>
              <a:t>3/23/2021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3/23/2021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http://www.speakinglogistics.com/" TargetMode="External"/><Relationship Id="rId1" Type="http://schemas.openxmlformats.org/officeDocument/2006/relationships/slideLayout" Target="../slideLayouts/slideLayout1.xml"/><Relationship Id="rId6" Type="http://schemas.openxmlformats.org/officeDocument/2006/relationships/hyperlink" Target="https://www.linkedin.com/company/aeronet" TargetMode="External"/><Relationship Id="rId5" Type="http://schemas.openxmlformats.org/officeDocument/2006/relationships/image" Target="../media/image22.png"/><Relationship Id="rId4" Type="http://schemas.openxmlformats.org/officeDocument/2006/relationships/hyperlink" Target="http://www.aerone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iccbook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557" y="1306775"/>
            <a:ext cx="7841443" cy="2455566"/>
          </a:xfrm>
          <a:prstGeom prst="rect">
            <a:avLst/>
          </a:prstGeom>
        </p:spPr>
      </p:pic>
      <p:grpSp>
        <p:nvGrpSpPr>
          <p:cNvPr id="9" name="Group 8"/>
          <p:cNvGrpSpPr/>
          <p:nvPr/>
        </p:nvGrpSpPr>
        <p:grpSpPr>
          <a:xfrm>
            <a:off x="381000" y="1306775"/>
            <a:ext cx="3490886" cy="1614806"/>
            <a:chOff x="381000" y="1840175"/>
            <a:chExt cx="3490886" cy="1614806"/>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840175"/>
              <a:ext cx="3490886" cy="914400"/>
            </a:xfrm>
            <a:prstGeom prst="rect">
              <a:avLst/>
            </a:prstGeom>
          </p:spPr>
        </p:pic>
        <p:sp>
          <p:nvSpPr>
            <p:cNvPr id="8" name="Subtitle 2"/>
            <p:cNvSpPr txBox="1">
              <a:spLocks/>
            </p:cNvSpPr>
            <p:nvPr/>
          </p:nvSpPr>
          <p:spPr bwMode="auto">
            <a:xfrm>
              <a:off x="1828800" y="3067958"/>
              <a:ext cx="1905000" cy="387023"/>
            </a:xfrm>
            <a:prstGeom prst="rect">
              <a:avLst/>
            </a:prstGeom>
            <a:noFill/>
            <a:ln w="9525">
              <a:noFill/>
              <a:miter lim="800000"/>
              <a:headEnd/>
              <a:tailEnd/>
            </a:ln>
          </p:spPr>
          <p:txBody>
            <a:bodyPr lIns="0" tIns="0" rIns="0" bIns="0" anchor="b"/>
            <a:lstStyle/>
            <a:p>
              <a:pPr marL="342900" indent="-342900" algn="r">
                <a:spcBef>
                  <a:spcPct val="20000"/>
                </a:spcBef>
              </a:pPr>
              <a:r>
                <a:rPr lang="en-US" sz="1200" i="1" dirty="0" smtClean="0">
                  <a:solidFill>
                    <a:srgbClr val="00529A"/>
                  </a:solidFill>
                  <a:latin typeface="Century Gothic" panose="020B0502020202020204" pitchFamily="34" charset="0"/>
                  <a:cs typeface="Arial" charset="0"/>
                </a:rPr>
                <a:t>We Make It Happen</a:t>
              </a:r>
            </a:p>
            <a:p>
              <a:pPr marL="342900" indent="-342900" algn="r">
                <a:spcBef>
                  <a:spcPct val="20000"/>
                </a:spcBef>
              </a:pPr>
              <a:r>
                <a:rPr lang="en-US" sz="1200" i="1" dirty="0" smtClean="0">
                  <a:solidFill>
                    <a:srgbClr val="00529A"/>
                  </a:solidFill>
                  <a:latin typeface="Century Gothic" panose="020B0502020202020204" pitchFamily="34" charset="0"/>
                  <a:cs typeface="Arial" charset="0"/>
                </a:rPr>
                <a:t>One Shipment at </a:t>
              </a:r>
              <a:r>
                <a:rPr lang="en-US" sz="1200" i="1" dirty="0">
                  <a:solidFill>
                    <a:srgbClr val="00529A"/>
                  </a:solidFill>
                  <a:latin typeface="Century Gothic" panose="020B0502020202020204" pitchFamily="34" charset="0"/>
                  <a:cs typeface="Arial" charset="0"/>
                </a:rPr>
                <a:t>a Time</a:t>
              </a:r>
              <a:r>
                <a:rPr lang="en-US" sz="1200" i="1" baseline="30000" dirty="0">
                  <a:solidFill>
                    <a:srgbClr val="00529A"/>
                  </a:solidFill>
                  <a:latin typeface="Century Gothic" panose="020B0502020202020204" pitchFamily="34" charset="0"/>
                  <a:cs typeface="Arial" charset="0"/>
                </a:rPr>
                <a:t>®</a:t>
              </a:r>
            </a:p>
          </p:txBody>
        </p:sp>
      </p:grpSp>
      <p:sp>
        <p:nvSpPr>
          <p:cNvPr id="4" name="TextBox 3"/>
          <p:cNvSpPr txBox="1"/>
          <p:nvPr/>
        </p:nvSpPr>
        <p:spPr>
          <a:xfrm>
            <a:off x="4419600" y="4191000"/>
            <a:ext cx="5181600" cy="1015663"/>
          </a:xfrm>
          <a:prstGeom prst="rect">
            <a:avLst/>
          </a:prstGeom>
          <a:noFill/>
        </p:spPr>
        <p:txBody>
          <a:bodyPr wrap="square" rtlCol="0">
            <a:spAutoFit/>
          </a:bodyPr>
          <a:lstStyle/>
          <a:p>
            <a:r>
              <a:rPr lang="en-US" sz="3600" b="1" i="1" dirty="0">
                <a:solidFill>
                  <a:srgbClr val="00529A"/>
                </a:solidFill>
                <a:latin typeface="Century Gothic" panose="020B0502020202020204" pitchFamily="34" charset="0"/>
              </a:rPr>
              <a:t>Incoterms</a:t>
            </a:r>
            <a:r>
              <a:rPr lang="en-US" sz="2400" b="1" i="1" baseline="50000" dirty="0">
                <a:solidFill>
                  <a:srgbClr val="00529A"/>
                </a:solidFill>
                <a:latin typeface="Century Gothic" panose="020B0502020202020204" pitchFamily="34" charset="0"/>
              </a:rPr>
              <a:t>®</a:t>
            </a:r>
            <a:endParaRPr lang="en-US" sz="2400" b="1" i="1" baseline="50000" dirty="0" smtClean="0">
              <a:solidFill>
                <a:srgbClr val="00529A"/>
              </a:solidFill>
              <a:latin typeface="Century Gothic" panose="020B0502020202020204" pitchFamily="34" charset="0"/>
            </a:endParaRPr>
          </a:p>
          <a:p>
            <a:r>
              <a:rPr lang="en-US" sz="2400" i="1" dirty="0">
                <a:latin typeface="Century Gothic" panose="020B0502020202020204" pitchFamily="34" charset="0"/>
                <a:cs typeface="Calibri Light"/>
              </a:rPr>
              <a:t>2020 Rules For </a:t>
            </a:r>
            <a:r>
              <a:rPr lang="en-US" sz="2400" i="1" dirty="0" smtClean="0">
                <a:latin typeface="Century Gothic" panose="020B0502020202020204" pitchFamily="34" charset="0"/>
                <a:cs typeface="Calibri Light"/>
              </a:rPr>
              <a:t>Freight Forwarders</a:t>
            </a:r>
            <a:endParaRPr lang="en-US" sz="2400" i="1" dirty="0">
              <a:latin typeface="Century Gothic" panose="020B0502020202020204" pitchFamily="34" charset="0"/>
              <a:ea typeface="+mn-lt"/>
              <a:cs typeface="+mn-lt"/>
            </a:endParaRPr>
          </a:p>
        </p:txBody>
      </p:sp>
      <p:cxnSp>
        <p:nvCxnSpPr>
          <p:cNvPr id="11" name="Straight Connector 10"/>
          <p:cNvCxnSpPr/>
          <p:nvPr/>
        </p:nvCxnSpPr>
        <p:spPr>
          <a:xfrm>
            <a:off x="1600200" y="2438400"/>
            <a:ext cx="2133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381000" y="1537166"/>
            <a:ext cx="10398034" cy="1754326"/>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Risk </a:t>
            </a:r>
            <a:r>
              <a:rPr lang="en-US" dirty="0">
                <a:latin typeface="Arial" panose="020B0604020202020204" pitchFamily="34" charset="0"/>
                <a:ea typeface="+mn-lt"/>
                <a:cs typeface="Arial" panose="020B0604020202020204" pitchFamily="34" charset="0"/>
              </a:rPr>
              <a:t>shifts with the first carrier at origin (normally the collecting vehicle at the seller’s facility), but seller pays transport costs to named place at </a:t>
            </a:r>
            <a:r>
              <a:rPr lang="en-US" dirty="0" smtClean="0">
                <a:latin typeface="Arial" panose="020B0604020202020204" pitchFamily="34" charset="0"/>
                <a:ea typeface="+mn-lt"/>
                <a:cs typeface="Arial" panose="020B0604020202020204" pitchFamily="34" charset="0"/>
              </a:rPr>
              <a:t>destination</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Seller </a:t>
            </a:r>
            <a:r>
              <a:rPr lang="en-US" dirty="0">
                <a:latin typeface="Arial" panose="020B0604020202020204" pitchFamily="34" charset="0"/>
                <a:ea typeface="+mn-lt"/>
                <a:cs typeface="Arial" panose="020B0604020202020204" pitchFamily="34" charset="0"/>
              </a:rPr>
              <a:t>must procure Institute Cargo Clause A insurance (Not </a:t>
            </a:r>
            <a:r>
              <a:rPr lang="en-US" dirty="0" smtClean="0">
                <a:latin typeface="Arial" panose="020B0604020202020204" pitchFamily="34" charset="0"/>
                <a:ea typeface="+mn-lt"/>
                <a:cs typeface="Arial" panose="020B0604020202020204" pitchFamily="34" charset="0"/>
              </a:rPr>
              <a:t>C)</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Can </a:t>
            </a:r>
            <a:r>
              <a:rPr lang="en-US" dirty="0">
                <a:latin typeface="Arial" panose="020B0604020202020204" pitchFamily="34" charset="0"/>
                <a:ea typeface="+mn-lt"/>
                <a:cs typeface="Arial" panose="020B0604020202020204" pitchFamily="34" charset="0"/>
              </a:rPr>
              <a:t>be used for any mode of transportation or combination thereof</a:t>
            </a:r>
            <a:endParaRPr lang="en-US" dirty="0">
              <a:latin typeface="Arial" panose="020B0604020202020204" pitchFamily="34" charset="0"/>
              <a:cs typeface="Arial" panose="020B0604020202020204" pitchFamily="34" charset="0"/>
            </a:endParaRPr>
          </a:p>
        </p:txBody>
      </p:sp>
      <p:sp>
        <p:nvSpPr>
          <p:cNvPr id="10" name="Subtitle 2"/>
          <p:cNvSpPr txBox="1">
            <a:spLocks/>
          </p:cNvSpPr>
          <p:nvPr/>
        </p:nvSpPr>
        <p:spPr bwMode="auto">
          <a:xfrm>
            <a:off x="457200" y="304800"/>
            <a:ext cx="11125200" cy="822405"/>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CIP: CARRIAGE &amp; INSURANCE PAID TO (NAMED PLACE OF</a:t>
            </a:r>
          </a:p>
          <a:p>
            <a:pPr marL="342900" indent="-342900">
              <a:spcBef>
                <a:spcPct val="20000"/>
              </a:spcBef>
            </a:pPr>
            <a:r>
              <a:rPr lang="en-US" sz="2400" i="1" dirty="0" smtClean="0">
                <a:solidFill>
                  <a:srgbClr val="00529A"/>
                </a:solidFill>
                <a:latin typeface="Century Gothic" panose="020B0502020202020204" pitchFamily="34" charset="0"/>
                <a:cs typeface="Arial" charset="0"/>
              </a:rPr>
              <a:t>DESTINATION)</a:t>
            </a:r>
            <a:endParaRPr lang="en-US" sz="2100" i="1" dirty="0">
              <a:solidFill>
                <a:srgbClr val="00529A"/>
              </a:solidFill>
              <a:latin typeface="Century Gothic" panose="020B0502020202020204" pitchFamily="34" charset="0"/>
              <a:cs typeface="Arial" charset="0"/>
            </a:endParaRPr>
          </a:p>
        </p:txBody>
      </p:sp>
      <p:cxnSp>
        <p:nvCxnSpPr>
          <p:cNvPr id="11" name="Straight Connector 10"/>
          <p:cNvCxnSpPr/>
          <p:nvPr/>
        </p:nvCxnSpPr>
        <p:spPr>
          <a:xfrm>
            <a:off x="381000" y="12954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4" descr="A picture containing text&#10;&#10;Description automatically generated">
            <a:extLst>
              <a:ext uri="{FF2B5EF4-FFF2-40B4-BE49-F238E27FC236}">
                <a16:creationId xmlns:a16="http://schemas.microsoft.com/office/drawing/2014/main" id="{C4996B6F-4860-49E2-B362-F7012B041837}"/>
              </a:ext>
            </a:extLst>
          </p:cNvPr>
          <p:cNvPicPr>
            <a:picLocks noChangeAspect="1"/>
          </p:cNvPicPr>
          <p:nvPr/>
        </p:nvPicPr>
        <p:blipFill>
          <a:blip r:embed="rId4"/>
          <a:stretch>
            <a:fillRect/>
          </a:stretch>
        </p:blipFill>
        <p:spPr>
          <a:xfrm>
            <a:off x="3049859" y="3598647"/>
            <a:ext cx="5939882" cy="2126617"/>
          </a:xfrm>
          <a:prstGeom prst="rect">
            <a:avLst/>
          </a:prstGeom>
        </p:spPr>
      </p:pic>
    </p:spTree>
    <p:extLst>
      <p:ext uri="{BB962C8B-B14F-4D97-AF65-F5344CB8AC3E}">
        <p14:creationId xmlns:p14="http://schemas.microsoft.com/office/powerpoint/2010/main" val="863955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DAP: DELIVERED AT PLACE (NAMED PLACE OF DESTINATION)</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1000" y="1066800"/>
            <a:ext cx="10398034" cy="2169825"/>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Seller delivers when goods are made available to the buyer at the named place in destination, not unloaded from the delivering vehicle, and seller must pay all transport costs to that delivery point (does not include clearance, duties or taxes)</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Can </a:t>
            </a:r>
            <a:r>
              <a:rPr lang="en-US" dirty="0">
                <a:latin typeface="Arial" panose="020B0604020202020204" pitchFamily="34" charset="0"/>
                <a:ea typeface="+mn-lt"/>
                <a:cs typeface="Arial" panose="020B0604020202020204" pitchFamily="34" charset="0"/>
              </a:rPr>
              <a:t>be used for any mode of </a:t>
            </a:r>
            <a:r>
              <a:rPr lang="en-US" dirty="0" smtClean="0">
                <a:latin typeface="Arial" panose="020B0604020202020204" pitchFamily="34" charset="0"/>
                <a:ea typeface="+mn-lt"/>
                <a:cs typeface="Arial" panose="020B0604020202020204" pitchFamily="34" charset="0"/>
              </a:rPr>
              <a:t>transport</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Seller/Buyer </a:t>
            </a:r>
            <a:r>
              <a:rPr lang="en-US" dirty="0">
                <a:latin typeface="Arial" panose="020B0604020202020204" pitchFamily="34" charset="0"/>
                <a:ea typeface="+mn-lt"/>
                <a:cs typeface="Arial" panose="020B0604020202020204" pitchFamily="34" charset="0"/>
              </a:rPr>
              <a:t>can use their own transportation at origin/destination </a:t>
            </a:r>
            <a:endParaRPr lang="en-US" dirty="0">
              <a:latin typeface="Arial" panose="020B0604020202020204" pitchFamily="34" charset="0"/>
              <a:cs typeface="Arial" panose="020B0604020202020204" pitchFamily="34" charset="0"/>
            </a:endParaRPr>
          </a:p>
        </p:txBody>
      </p:sp>
      <p:pic>
        <p:nvPicPr>
          <p:cNvPr id="6" name="Picture 4" descr="A picture containing diagram&#10;&#10;Description automatically generated">
            <a:extLst>
              <a:ext uri="{FF2B5EF4-FFF2-40B4-BE49-F238E27FC236}">
                <a16:creationId xmlns:a16="http://schemas.microsoft.com/office/drawing/2014/main" id="{74ACDECE-6B27-4798-B50E-241EBD3B7151}"/>
              </a:ext>
            </a:extLst>
          </p:cNvPr>
          <p:cNvPicPr>
            <a:picLocks noChangeAspect="1"/>
          </p:cNvPicPr>
          <p:nvPr/>
        </p:nvPicPr>
        <p:blipFill>
          <a:blip r:embed="rId4"/>
          <a:stretch>
            <a:fillRect/>
          </a:stretch>
        </p:blipFill>
        <p:spPr>
          <a:xfrm>
            <a:off x="2362200" y="3465224"/>
            <a:ext cx="7163345" cy="2188341"/>
          </a:xfrm>
          <a:prstGeom prst="rect">
            <a:avLst/>
          </a:prstGeom>
        </p:spPr>
      </p:pic>
    </p:spTree>
    <p:extLst>
      <p:ext uri="{BB962C8B-B14F-4D97-AF65-F5344CB8AC3E}">
        <p14:creationId xmlns:p14="http://schemas.microsoft.com/office/powerpoint/2010/main" val="23066694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381000" y="1423906"/>
            <a:ext cx="10398034" cy="2169825"/>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This </a:t>
            </a:r>
            <a:r>
              <a:rPr lang="en-US" dirty="0">
                <a:latin typeface="Arial" panose="020B0604020202020204" pitchFamily="34" charset="0"/>
                <a:ea typeface="+mn-lt"/>
                <a:cs typeface="Arial" panose="020B0604020202020204" pitchFamily="34" charset="0"/>
              </a:rPr>
              <a:t>Incoterm replaces the rule Delivered At Terminal (</a:t>
            </a:r>
            <a:r>
              <a:rPr lang="en-US" dirty="0" smtClean="0">
                <a:latin typeface="Arial" panose="020B0604020202020204" pitchFamily="34" charset="0"/>
                <a:ea typeface="+mn-lt"/>
                <a:cs typeface="Arial" panose="020B0604020202020204" pitchFamily="34" charset="0"/>
              </a:rPr>
              <a:t>DAT)</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Delivery </a:t>
            </a:r>
            <a:r>
              <a:rPr lang="en-US" dirty="0">
                <a:latin typeface="Arial" panose="020B0604020202020204" pitchFamily="34" charset="0"/>
                <a:ea typeface="+mn-lt"/>
                <a:cs typeface="Arial" panose="020B0604020202020204" pitchFamily="34" charset="0"/>
              </a:rPr>
              <a:t>is complete when the goods are placed at the disposal of the buyer at a named place of destination, off-loaded, &amp; seller pays transport costs to that place (does not include clearance or </a:t>
            </a:r>
            <a:r>
              <a:rPr lang="en-US" dirty="0" smtClean="0">
                <a:latin typeface="Arial" panose="020B0604020202020204" pitchFamily="34" charset="0"/>
                <a:ea typeface="+mn-lt"/>
                <a:cs typeface="Arial" panose="020B0604020202020204" pitchFamily="34" charset="0"/>
              </a:rPr>
              <a:t>duties)</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The </a:t>
            </a:r>
            <a:r>
              <a:rPr lang="en-US" dirty="0">
                <a:latin typeface="Arial" panose="020B0604020202020204" pitchFamily="34" charset="0"/>
                <a:ea typeface="+mn-lt"/>
                <a:cs typeface="Arial" panose="020B0604020202020204" pitchFamily="34" charset="0"/>
              </a:rPr>
              <a:t>only Incoterms Rule that puts onus for off-loading on the seller</a:t>
            </a:r>
            <a:endParaRPr lang="en-US" dirty="0">
              <a:latin typeface="Arial" panose="020B0604020202020204" pitchFamily="34" charset="0"/>
              <a:cs typeface="Arial" panose="020B0604020202020204" pitchFamily="34" charset="0"/>
            </a:endParaRPr>
          </a:p>
        </p:txBody>
      </p:sp>
      <p:sp>
        <p:nvSpPr>
          <p:cNvPr id="10" name="Subtitle 2"/>
          <p:cNvSpPr txBox="1">
            <a:spLocks/>
          </p:cNvSpPr>
          <p:nvPr/>
        </p:nvSpPr>
        <p:spPr bwMode="auto">
          <a:xfrm>
            <a:off x="457200" y="304800"/>
            <a:ext cx="11125200" cy="822405"/>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DPU: DELIVRED AT PLACE UNLOADED (NAMED PLACE OF</a:t>
            </a:r>
          </a:p>
          <a:p>
            <a:pPr marL="342900" indent="-342900">
              <a:spcBef>
                <a:spcPct val="20000"/>
              </a:spcBef>
            </a:pPr>
            <a:r>
              <a:rPr lang="en-US" sz="2400" i="1" dirty="0" smtClean="0">
                <a:solidFill>
                  <a:srgbClr val="00529A"/>
                </a:solidFill>
                <a:latin typeface="Century Gothic" panose="020B0502020202020204" pitchFamily="34" charset="0"/>
                <a:cs typeface="Arial" charset="0"/>
              </a:rPr>
              <a:t>DESTINATION</a:t>
            </a:r>
            <a:endParaRPr lang="en-US" sz="2100" i="1" dirty="0">
              <a:solidFill>
                <a:srgbClr val="00529A"/>
              </a:solidFill>
              <a:latin typeface="Century Gothic" panose="020B0502020202020204" pitchFamily="34" charset="0"/>
              <a:cs typeface="Arial" charset="0"/>
            </a:endParaRPr>
          </a:p>
        </p:txBody>
      </p:sp>
      <p:cxnSp>
        <p:nvCxnSpPr>
          <p:cNvPr id="11" name="Straight Connector 10"/>
          <p:cNvCxnSpPr/>
          <p:nvPr/>
        </p:nvCxnSpPr>
        <p:spPr>
          <a:xfrm>
            <a:off x="381000" y="12954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830105" y="3810000"/>
            <a:ext cx="8379389" cy="2038530"/>
            <a:chOff x="2316256" y="3928714"/>
            <a:chExt cx="8379389" cy="2038530"/>
          </a:xfrm>
        </p:grpSpPr>
        <p:pic>
          <p:nvPicPr>
            <p:cNvPr id="6" name="Picture 4" descr="Diagram&#10;&#10;Description automatically generated">
              <a:extLst>
                <a:ext uri="{FF2B5EF4-FFF2-40B4-BE49-F238E27FC236}">
                  <a16:creationId xmlns:a16="http://schemas.microsoft.com/office/drawing/2014/main" id="{40C54154-BD26-4B7A-B966-88D3A66FE3F5}"/>
                </a:ext>
              </a:extLst>
            </p:cNvPr>
            <p:cNvPicPr>
              <a:picLocks noChangeAspect="1"/>
            </p:cNvPicPr>
            <p:nvPr/>
          </p:nvPicPr>
          <p:blipFill>
            <a:blip r:embed="rId4"/>
            <a:stretch>
              <a:fillRect/>
            </a:stretch>
          </p:blipFill>
          <p:spPr>
            <a:xfrm>
              <a:off x="2316256" y="4595813"/>
              <a:ext cx="1104900" cy="714375"/>
            </a:xfrm>
            <a:prstGeom prst="rect">
              <a:avLst/>
            </a:prstGeom>
          </p:spPr>
        </p:pic>
        <p:pic>
          <p:nvPicPr>
            <p:cNvPr id="8" name="Picture 5" descr="A picture containing drawing, airplane, clock&#10;&#10;Description automatically generated">
              <a:extLst>
                <a:ext uri="{FF2B5EF4-FFF2-40B4-BE49-F238E27FC236}">
                  <a16:creationId xmlns:a16="http://schemas.microsoft.com/office/drawing/2014/main" id="{CA463E7C-B48E-4703-B28A-81AA15B53576}"/>
                </a:ext>
              </a:extLst>
            </p:cNvPr>
            <p:cNvPicPr>
              <a:picLocks noChangeAspect="1"/>
            </p:cNvPicPr>
            <p:nvPr/>
          </p:nvPicPr>
          <p:blipFill>
            <a:blip r:embed="rId5"/>
            <a:stretch>
              <a:fillRect/>
            </a:stretch>
          </p:blipFill>
          <p:spPr>
            <a:xfrm>
              <a:off x="3422379" y="4062645"/>
              <a:ext cx="923925" cy="1762125"/>
            </a:xfrm>
            <a:prstGeom prst="rect">
              <a:avLst/>
            </a:prstGeom>
          </p:spPr>
        </p:pic>
        <p:pic>
          <p:nvPicPr>
            <p:cNvPr id="9" name="Picture 6" descr="Diagram&#10;&#10;Description automatically generated">
              <a:extLst>
                <a:ext uri="{FF2B5EF4-FFF2-40B4-BE49-F238E27FC236}">
                  <a16:creationId xmlns:a16="http://schemas.microsoft.com/office/drawing/2014/main" id="{B9073B5D-8FD5-4BF8-A8B5-6D9C34E6ED2F}"/>
                </a:ext>
              </a:extLst>
            </p:cNvPr>
            <p:cNvPicPr>
              <a:picLocks noChangeAspect="1"/>
            </p:cNvPicPr>
            <p:nvPr/>
          </p:nvPicPr>
          <p:blipFill rotWithShape="1">
            <a:blip r:embed="rId6"/>
            <a:srcRect l="-678" t="2326" r="339" b="6202"/>
            <a:stretch/>
          </p:blipFill>
          <p:spPr>
            <a:xfrm>
              <a:off x="5876693" y="4542118"/>
              <a:ext cx="3152087" cy="1249678"/>
            </a:xfrm>
            <a:prstGeom prst="rect">
              <a:avLst/>
            </a:prstGeom>
          </p:spPr>
        </p:pic>
        <p:sp>
          <p:nvSpPr>
            <p:cNvPr id="12" name="TextBox 11">
              <a:extLst>
                <a:ext uri="{FF2B5EF4-FFF2-40B4-BE49-F238E27FC236}">
                  <a16:creationId xmlns:a16="http://schemas.microsoft.com/office/drawing/2014/main" id="{B187754A-B938-4ABF-8137-EC0D3610C1FE}"/>
                </a:ext>
              </a:extLst>
            </p:cNvPr>
            <p:cNvSpPr txBox="1"/>
            <p:nvPr/>
          </p:nvSpPr>
          <p:spPr>
            <a:xfrm>
              <a:off x="6815254" y="55979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Destination</a:t>
              </a:r>
            </a:p>
          </p:txBody>
        </p:sp>
        <p:sp>
          <p:nvSpPr>
            <p:cNvPr id="13" name="TextBox 12">
              <a:extLst>
                <a:ext uri="{FF2B5EF4-FFF2-40B4-BE49-F238E27FC236}">
                  <a16:creationId xmlns:a16="http://schemas.microsoft.com/office/drawing/2014/main" id="{7B2AC874-0571-483C-906B-1467D1A87CA0}"/>
                </a:ext>
              </a:extLst>
            </p:cNvPr>
            <p:cNvSpPr txBox="1"/>
            <p:nvPr/>
          </p:nvSpPr>
          <p:spPr>
            <a:xfrm>
              <a:off x="6140373" y="3928714"/>
              <a:ext cx="455527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rPr>
                <a:t>Seller is responsible for risk of loss or damage and transportation up to a named place at destination, off-loaded </a:t>
              </a:r>
              <a:endParaRPr lang="en-US" sz="1400" dirty="0"/>
            </a:p>
          </p:txBody>
        </p:sp>
        <p:sp>
          <p:nvSpPr>
            <p:cNvPr id="14" name="TextBox 13">
              <a:extLst>
                <a:ext uri="{FF2B5EF4-FFF2-40B4-BE49-F238E27FC236}">
                  <a16:creationId xmlns:a16="http://schemas.microsoft.com/office/drawing/2014/main" id="{87CFDE52-DA97-4962-9408-9FFEB24D2F65}"/>
                </a:ext>
              </a:extLst>
            </p:cNvPr>
            <p:cNvSpPr txBox="1"/>
            <p:nvPr/>
          </p:nvSpPr>
          <p:spPr>
            <a:xfrm>
              <a:off x="2445370" y="53261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Origin</a:t>
              </a:r>
            </a:p>
          </p:txBody>
        </p:sp>
      </p:grpSp>
    </p:spTree>
    <p:extLst>
      <p:ext uri="{BB962C8B-B14F-4D97-AF65-F5344CB8AC3E}">
        <p14:creationId xmlns:p14="http://schemas.microsoft.com/office/powerpoint/2010/main" val="15222285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DDP: DELIVERED DUTY PAID (NAMED PLACE OF DESTINATION)</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1000" y="1066800"/>
            <a:ext cx="10398034" cy="2534027"/>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Seller </a:t>
            </a:r>
            <a:r>
              <a:rPr lang="en-US" dirty="0">
                <a:latin typeface="Arial" panose="020B0604020202020204" pitchFamily="34" charset="0"/>
                <a:ea typeface="+mn-lt"/>
                <a:cs typeface="Arial" panose="020B0604020202020204" pitchFamily="34" charset="0"/>
              </a:rPr>
              <a:t>delivers when goods are made available to the buyer at the named placed at destination, cleared for import but not unloaded from the delivering </a:t>
            </a:r>
            <a:r>
              <a:rPr lang="en-US" dirty="0" smtClean="0">
                <a:latin typeface="Arial" panose="020B0604020202020204" pitchFamily="34" charset="0"/>
                <a:ea typeface="+mn-lt"/>
                <a:cs typeface="Arial" panose="020B0604020202020204" pitchFamily="34" charset="0"/>
              </a:rPr>
              <a:t>vehicle</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Seller </a:t>
            </a:r>
            <a:r>
              <a:rPr lang="en-US" dirty="0">
                <a:latin typeface="Arial" panose="020B0604020202020204" pitchFamily="34" charset="0"/>
                <a:ea typeface="+mn-lt"/>
                <a:cs typeface="Arial" panose="020B0604020202020204" pitchFamily="34" charset="0"/>
              </a:rPr>
              <a:t>is responsible for all transportation, customs &amp; related costs up to named place at destination </a:t>
            </a:r>
            <a:endParaRPr lang="en-US" dirty="0" smtClean="0">
              <a:latin typeface="Arial" panose="020B0604020202020204" pitchFamily="34" charset="0"/>
              <a:ea typeface="+mn-lt"/>
              <a:cs typeface="Arial" panose="020B0604020202020204" pitchFamily="34" charset="0"/>
            </a:endParaRP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Seller/Buyer </a:t>
            </a:r>
            <a:r>
              <a:rPr lang="en-US" dirty="0">
                <a:latin typeface="Arial" panose="020B0604020202020204" pitchFamily="34" charset="0"/>
                <a:ea typeface="+mn-lt"/>
                <a:cs typeface="Arial" panose="020B0604020202020204" pitchFamily="34" charset="0"/>
              </a:rPr>
              <a:t>can use own mode of transportation at </a:t>
            </a:r>
            <a:r>
              <a:rPr lang="en-US" dirty="0" smtClean="0">
                <a:latin typeface="Arial" panose="020B0604020202020204" pitchFamily="34" charset="0"/>
                <a:ea typeface="+mn-lt"/>
                <a:cs typeface="Arial" panose="020B0604020202020204" pitchFamily="34" charset="0"/>
              </a:rPr>
              <a:t>origin/destination</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Can </a:t>
            </a:r>
            <a:r>
              <a:rPr lang="en-US" dirty="0">
                <a:latin typeface="Arial" panose="020B0604020202020204" pitchFamily="34" charset="0"/>
                <a:ea typeface="+mn-lt"/>
                <a:cs typeface="Arial" panose="020B0604020202020204" pitchFamily="34" charset="0"/>
              </a:rPr>
              <a:t>be used with any mode of transport</a:t>
            </a:r>
            <a:endParaRPr lang="en-US" dirty="0">
              <a:latin typeface="Arial" panose="020B0604020202020204" pitchFamily="34" charset="0"/>
              <a:cs typeface="Arial" panose="020B0604020202020204" pitchFamily="34" charset="0"/>
            </a:endParaRPr>
          </a:p>
        </p:txBody>
      </p:sp>
      <p:pic>
        <p:nvPicPr>
          <p:cNvPr id="9" name="Picture 4" descr="A picture containing diagram&#10;&#10;Description automatically generated">
            <a:extLst>
              <a:ext uri="{FF2B5EF4-FFF2-40B4-BE49-F238E27FC236}">
                <a16:creationId xmlns:a16="http://schemas.microsoft.com/office/drawing/2014/main" id="{DD891493-88B2-4A83-BCCE-8AFA3A60B3D2}"/>
              </a:ext>
            </a:extLst>
          </p:cNvPr>
          <p:cNvPicPr>
            <a:picLocks noChangeAspect="1"/>
          </p:cNvPicPr>
          <p:nvPr/>
        </p:nvPicPr>
        <p:blipFill>
          <a:blip r:embed="rId4"/>
          <a:stretch>
            <a:fillRect/>
          </a:stretch>
        </p:blipFill>
        <p:spPr>
          <a:xfrm>
            <a:off x="2895600" y="3812801"/>
            <a:ext cx="6450980" cy="2010522"/>
          </a:xfrm>
          <a:prstGeom prst="rect">
            <a:avLst/>
          </a:prstGeom>
        </p:spPr>
      </p:pic>
    </p:spTree>
    <p:extLst>
      <p:ext uri="{BB962C8B-B14F-4D97-AF65-F5344CB8AC3E}">
        <p14:creationId xmlns:p14="http://schemas.microsoft.com/office/powerpoint/2010/main" val="26906651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FAS: FREE ALONGSIDE SHIP (NAMED PORT OF SHIPMENT)</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72687" y="1143000"/>
            <a:ext cx="10398034" cy="1754326"/>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Delivery </a:t>
            </a:r>
            <a:r>
              <a:rPr lang="en-US" dirty="0">
                <a:latin typeface="Arial" panose="020B0604020202020204" pitchFamily="34" charset="0"/>
                <a:ea typeface="+mn-lt"/>
                <a:cs typeface="Arial" panose="020B0604020202020204" pitchFamily="34" charset="0"/>
              </a:rPr>
              <a:t>occurs in the port of shipment alongside the vessel, prior to loading and all charges beyond that delivery point (including loading onboard the vessel at origin) are for the buyer </a:t>
            </a:r>
            <a:endParaRPr lang="en-US" dirty="0" smtClean="0">
              <a:latin typeface="Arial" panose="020B0604020202020204" pitchFamily="34" charset="0"/>
              <a:ea typeface="+mn-lt"/>
              <a:cs typeface="Arial" panose="020B0604020202020204" pitchFamily="34" charset="0"/>
            </a:endParaRP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Export </a:t>
            </a:r>
            <a:r>
              <a:rPr lang="en-US" dirty="0">
                <a:latin typeface="Arial" panose="020B0604020202020204" pitchFamily="34" charset="0"/>
                <a:ea typeface="+mn-lt"/>
                <a:cs typeface="Arial" panose="020B0604020202020204" pitchFamily="34" charset="0"/>
              </a:rPr>
              <a:t>clearance and inland freight charges up to the delivery point are for the seller’s account </a:t>
            </a:r>
            <a:endParaRPr lang="en-US" dirty="0" smtClean="0">
              <a:latin typeface="Arial" panose="020B0604020202020204" pitchFamily="34" charset="0"/>
              <a:ea typeface="+mn-lt"/>
              <a:cs typeface="Arial" panose="020B0604020202020204" pitchFamily="34" charset="0"/>
            </a:endParaRP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Intended </a:t>
            </a:r>
            <a:r>
              <a:rPr lang="en-US" dirty="0">
                <a:latin typeface="Arial" panose="020B0604020202020204" pitchFamily="34" charset="0"/>
                <a:ea typeface="+mn-lt"/>
                <a:cs typeface="Arial" panose="020B0604020202020204" pitchFamily="34" charset="0"/>
              </a:rPr>
              <a:t>for ocean or inland waterway transportation only</a:t>
            </a:r>
            <a:endParaRPr lang="en-US" dirty="0">
              <a:latin typeface="Arial" panose="020B0604020202020204" pitchFamily="34" charset="0"/>
              <a:cs typeface="Arial" panose="020B0604020202020204" pitchFamily="34" charset="0"/>
            </a:endParaRPr>
          </a:p>
        </p:txBody>
      </p:sp>
      <p:pic>
        <p:nvPicPr>
          <p:cNvPr id="9" name="Picture 4" descr="Diagram&#10;&#10;Description automatically generated">
            <a:extLst>
              <a:ext uri="{FF2B5EF4-FFF2-40B4-BE49-F238E27FC236}">
                <a16:creationId xmlns:a16="http://schemas.microsoft.com/office/drawing/2014/main" id="{CC7E7749-D872-426D-A446-3511E9FE7C09}"/>
              </a:ext>
            </a:extLst>
          </p:cNvPr>
          <p:cNvPicPr>
            <a:picLocks noChangeAspect="1"/>
          </p:cNvPicPr>
          <p:nvPr/>
        </p:nvPicPr>
        <p:blipFill>
          <a:blip r:embed="rId4"/>
          <a:stretch>
            <a:fillRect/>
          </a:stretch>
        </p:blipFill>
        <p:spPr>
          <a:xfrm>
            <a:off x="2971800" y="3312481"/>
            <a:ext cx="5567082" cy="1913122"/>
          </a:xfrm>
          <a:prstGeom prst="rect">
            <a:avLst/>
          </a:prstGeom>
        </p:spPr>
      </p:pic>
    </p:spTree>
    <p:extLst>
      <p:ext uri="{BB962C8B-B14F-4D97-AF65-F5344CB8AC3E}">
        <p14:creationId xmlns:p14="http://schemas.microsoft.com/office/powerpoint/2010/main" val="28335536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FOB: FREE ON BOARD (NAMED PORT OF SHIPMENT)</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1000" y="1054710"/>
            <a:ext cx="10398034" cy="2169825"/>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Delivery </a:t>
            </a:r>
            <a:r>
              <a:rPr lang="en-US" dirty="0">
                <a:latin typeface="Arial" panose="020B0604020202020204" pitchFamily="34" charset="0"/>
                <a:ea typeface="+mn-lt"/>
                <a:cs typeface="Arial" panose="020B0604020202020204" pitchFamily="34" charset="0"/>
              </a:rPr>
              <a:t>occurs in the port of shipment when goods are loaded on board the buyer’s nominated carrier (vessel) and all costs/risks beyond that point are for the </a:t>
            </a:r>
            <a:r>
              <a:rPr lang="en-US" dirty="0" smtClean="0">
                <a:latin typeface="Arial" panose="020B0604020202020204" pitchFamily="34" charset="0"/>
                <a:ea typeface="+mn-lt"/>
                <a:cs typeface="Arial" panose="020B0604020202020204" pitchFamily="34" charset="0"/>
              </a:rPr>
              <a:t>buyer</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Export </a:t>
            </a:r>
            <a:r>
              <a:rPr lang="en-US" dirty="0">
                <a:latin typeface="Arial" panose="020B0604020202020204" pitchFamily="34" charset="0"/>
                <a:ea typeface="+mn-lt"/>
                <a:cs typeface="Arial" panose="020B0604020202020204" pitchFamily="34" charset="0"/>
              </a:rPr>
              <a:t>clearance and inland freight charges up to the delivery point are for the seller’s </a:t>
            </a:r>
            <a:r>
              <a:rPr lang="en-US" dirty="0" smtClean="0">
                <a:latin typeface="Arial" panose="020B0604020202020204" pitchFamily="34" charset="0"/>
                <a:ea typeface="+mn-lt"/>
                <a:cs typeface="Arial" panose="020B0604020202020204" pitchFamily="34" charset="0"/>
              </a:rPr>
              <a:t>account</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Not </a:t>
            </a:r>
            <a:r>
              <a:rPr lang="en-US" dirty="0">
                <a:latin typeface="Arial" panose="020B0604020202020204" pitchFamily="34" charset="0"/>
                <a:ea typeface="+mn-lt"/>
                <a:cs typeface="Arial" panose="020B0604020202020204" pitchFamily="34" charset="0"/>
              </a:rPr>
              <a:t>suitable for containerized cargo (use FCA in this </a:t>
            </a:r>
            <a:r>
              <a:rPr lang="en-US" dirty="0" smtClean="0">
                <a:latin typeface="Arial" panose="020B0604020202020204" pitchFamily="34" charset="0"/>
                <a:ea typeface="+mn-lt"/>
                <a:cs typeface="Arial" panose="020B0604020202020204" pitchFamily="34" charset="0"/>
              </a:rPr>
              <a:t>case)</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Intended </a:t>
            </a:r>
            <a:r>
              <a:rPr lang="en-US" dirty="0">
                <a:latin typeface="Arial" panose="020B0604020202020204" pitchFamily="34" charset="0"/>
                <a:ea typeface="+mn-lt"/>
                <a:cs typeface="Arial" panose="020B0604020202020204" pitchFamily="34" charset="0"/>
              </a:rPr>
              <a:t>for ocean or inland waterway transportation only</a:t>
            </a:r>
            <a:endParaRPr lang="en-US" dirty="0">
              <a:latin typeface="Arial" panose="020B0604020202020204" pitchFamily="34" charset="0"/>
              <a:cs typeface="Arial" panose="020B0604020202020204" pitchFamily="34" charset="0"/>
            </a:endParaRPr>
          </a:p>
        </p:txBody>
      </p:sp>
      <p:pic>
        <p:nvPicPr>
          <p:cNvPr id="6" name="Picture 4" descr="Diagram&#10;&#10;Description automatically generated">
            <a:extLst>
              <a:ext uri="{FF2B5EF4-FFF2-40B4-BE49-F238E27FC236}">
                <a16:creationId xmlns:a16="http://schemas.microsoft.com/office/drawing/2014/main" id="{FF595EC7-D44E-4724-AA10-DC88A4E4EF75}"/>
              </a:ext>
            </a:extLst>
          </p:cNvPr>
          <p:cNvPicPr>
            <a:picLocks noChangeAspect="1"/>
          </p:cNvPicPr>
          <p:nvPr/>
        </p:nvPicPr>
        <p:blipFill>
          <a:blip r:embed="rId4"/>
          <a:stretch>
            <a:fillRect/>
          </a:stretch>
        </p:blipFill>
        <p:spPr>
          <a:xfrm>
            <a:off x="3200400" y="3733800"/>
            <a:ext cx="5396752" cy="1567945"/>
          </a:xfrm>
          <a:prstGeom prst="rect">
            <a:avLst/>
          </a:prstGeom>
        </p:spPr>
      </p:pic>
    </p:spTree>
    <p:extLst>
      <p:ext uri="{BB962C8B-B14F-4D97-AF65-F5344CB8AC3E}">
        <p14:creationId xmlns:p14="http://schemas.microsoft.com/office/powerpoint/2010/main" val="14258681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CFR: COST &amp; FREIGHT (NAMED PORT OF DESTINATION)</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1000" y="1054710"/>
            <a:ext cx="10398034" cy="2169825"/>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Delivery </a:t>
            </a:r>
            <a:r>
              <a:rPr lang="en-US" dirty="0">
                <a:latin typeface="Arial" panose="020B0604020202020204" pitchFamily="34" charset="0"/>
                <a:ea typeface="+mn-lt"/>
                <a:cs typeface="Arial" panose="020B0604020202020204" pitchFamily="34" charset="0"/>
              </a:rPr>
              <a:t>occurs in the port of shipment when goods are loaded on board the vessel, but seller pays transport costs to port of </a:t>
            </a:r>
            <a:r>
              <a:rPr lang="en-US" dirty="0" smtClean="0">
                <a:latin typeface="Arial" panose="020B0604020202020204" pitchFamily="34" charset="0"/>
                <a:ea typeface="+mn-lt"/>
                <a:cs typeface="Arial" panose="020B0604020202020204" pitchFamily="34" charset="0"/>
              </a:rPr>
              <a:t>arrival</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Per </a:t>
            </a:r>
            <a:r>
              <a:rPr lang="en-US" dirty="0">
                <a:latin typeface="Arial" panose="020B0604020202020204" pitchFamily="34" charset="0"/>
                <a:ea typeface="+mn-lt"/>
                <a:cs typeface="Arial" panose="020B0604020202020204" pitchFamily="34" charset="0"/>
              </a:rPr>
              <a:t>above, risk shifts to the buyer at the port of </a:t>
            </a:r>
            <a:r>
              <a:rPr lang="en-US" dirty="0" smtClean="0">
                <a:latin typeface="Arial" panose="020B0604020202020204" pitchFamily="34" charset="0"/>
                <a:ea typeface="+mn-lt"/>
                <a:cs typeface="Arial" panose="020B0604020202020204" pitchFamily="34" charset="0"/>
              </a:rPr>
              <a:t>shipment</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Not </a:t>
            </a:r>
            <a:r>
              <a:rPr lang="en-US" dirty="0">
                <a:latin typeface="Arial" panose="020B0604020202020204" pitchFamily="34" charset="0"/>
                <a:ea typeface="+mn-lt"/>
                <a:cs typeface="Arial" panose="020B0604020202020204" pitchFamily="34" charset="0"/>
              </a:rPr>
              <a:t>meant for containerized cargo (consider CPT as an </a:t>
            </a:r>
            <a:r>
              <a:rPr lang="en-US" dirty="0" smtClean="0">
                <a:latin typeface="Arial" panose="020B0604020202020204" pitchFamily="34" charset="0"/>
                <a:ea typeface="+mn-lt"/>
                <a:cs typeface="Arial" panose="020B0604020202020204" pitchFamily="34" charset="0"/>
              </a:rPr>
              <a:t>alternative)</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Intended </a:t>
            </a:r>
            <a:r>
              <a:rPr lang="en-US" dirty="0">
                <a:latin typeface="Arial" panose="020B0604020202020204" pitchFamily="34" charset="0"/>
                <a:ea typeface="+mn-lt"/>
                <a:cs typeface="Arial" panose="020B0604020202020204" pitchFamily="34" charset="0"/>
              </a:rPr>
              <a:t>for ocean or inland waterway transport only</a:t>
            </a:r>
            <a:endParaRPr lang="en-US" dirty="0">
              <a:latin typeface="Arial" panose="020B0604020202020204" pitchFamily="34" charset="0"/>
              <a:cs typeface="Arial" panose="020B0604020202020204" pitchFamily="34" charset="0"/>
            </a:endParaRPr>
          </a:p>
        </p:txBody>
      </p:sp>
      <p:pic>
        <p:nvPicPr>
          <p:cNvPr id="9" name="Picture 4" descr="A picture containing diagram&#10;&#10;Description automatically generated">
            <a:extLst>
              <a:ext uri="{FF2B5EF4-FFF2-40B4-BE49-F238E27FC236}">
                <a16:creationId xmlns:a16="http://schemas.microsoft.com/office/drawing/2014/main" id="{E132CB29-F1FF-4ED3-A2FE-0C32EDCF591C}"/>
              </a:ext>
            </a:extLst>
          </p:cNvPr>
          <p:cNvPicPr>
            <a:picLocks noChangeAspect="1"/>
          </p:cNvPicPr>
          <p:nvPr/>
        </p:nvPicPr>
        <p:blipFill>
          <a:blip r:embed="rId4"/>
          <a:stretch>
            <a:fillRect/>
          </a:stretch>
        </p:blipFill>
        <p:spPr>
          <a:xfrm>
            <a:off x="2980164" y="3733800"/>
            <a:ext cx="6079272" cy="1736669"/>
          </a:xfrm>
          <a:prstGeom prst="rect">
            <a:avLst/>
          </a:prstGeom>
        </p:spPr>
      </p:pic>
    </p:spTree>
    <p:extLst>
      <p:ext uri="{BB962C8B-B14F-4D97-AF65-F5344CB8AC3E}">
        <p14:creationId xmlns:p14="http://schemas.microsoft.com/office/powerpoint/2010/main" val="19807393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381000" y="1463596"/>
            <a:ext cx="10398034" cy="2169825"/>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Delivery </a:t>
            </a:r>
            <a:r>
              <a:rPr lang="en-US" dirty="0">
                <a:latin typeface="Arial" panose="020B0604020202020204" pitchFamily="34" charset="0"/>
                <a:ea typeface="+mn-lt"/>
                <a:cs typeface="Arial" panose="020B0604020202020204" pitchFamily="34" charset="0"/>
              </a:rPr>
              <a:t>occurs in the port of shipment when goods are loaded on the </a:t>
            </a:r>
            <a:r>
              <a:rPr lang="en-US" dirty="0" smtClean="0">
                <a:latin typeface="Arial" panose="020B0604020202020204" pitchFamily="34" charset="0"/>
                <a:ea typeface="+mn-lt"/>
                <a:cs typeface="Arial" panose="020B0604020202020204" pitchFamily="34" charset="0"/>
              </a:rPr>
              <a:t>vessel</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Risk </a:t>
            </a:r>
            <a:r>
              <a:rPr lang="en-US" dirty="0">
                <a:latin typeface="Arial" panose="020B0604020202020204" pitchFamily="34" charset="0"/>
                <a:ea typeface="+mn-lt"/>
                <a:cs typeface="Arial" panose="020B0604020202020204" pitchFamily="34" charset="0"/>
              </a:rPr>
              <a:t>shifts to the buyer when goods are loaded on board a ship at origin, but seller must pay all transport costs to port of </a:t>
            </a:r>
            <a:r>
              <a:rPr lang="en-US" dirty="0" smtClean="0">
                <a:latin typeface="Arial" panose="020B0604020202020204" pitchFamily="34" charset="0"/>
                <a:ea typeface="+mn-lt"/>
                <a:cs typeface="Arial" panose="020B0604020202020204" pitchFamily="34" charset="0"/>
              </a:rPr>
              <a:t>arrival</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Minimum </a:t>
            </a:r>
            <a:r>
              <a:rPr lang="en-US" dirty="0">
                <a:latin typeface="Arial" panose="020B0604020202020204" pitchFamily="34" charset="0"/>
                <a:ea typeface="+mn-lt"/>
                <a:cs typeface="Arial" panose="020B0604020202020204" pitchFamily="34" charset="0"/>
              </a:rPr>
              <a:t>cover insurance required (Inst. Cargo Clause C), but can be </a:t>
            </a:r>
            <a:r>
              <a:rPr lang="en-US" dirty="0" smtClean="0">
                <a:latin typeface="Arial" panose="020B0604020202020204" pitchFamily="34" charset="0"/>
                <a:ea typeface="+mn-lt"/>
                <a:cs typeface="Arial" panose="020B0604020202020204" pitchFamily="34" charset="0"/>
              </a:rPr>
              <a:t>upgraded</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Not </a:t>
            </a:r>
            <a:r>
              <a:rPr lang="en-US" dirty="0">
                <a:latin typeface="Arial" panose="020B0604020202020204" pitchFamily="34" charset="0"/>
                <a:ea typeface="+mn-lt"/>
                <a:cs typeface="Arial" panose="020B0604020202020204" pitchFamily="34" charset="0"/>
              </a:rPr>
              <a:t>intended for containerized cargo (consider CIP as an alternative</a:t>
            </a:r>
            <a:r>
              <a:rPr lang="en-US" dirty="0" smtClean="0">
                <a:latin typeface="Arial" panose="020B0604020202020204" pitchFamily="34" charset="0"/>
                <a:ea typeface="+mn-lt"/>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6" name="Picture 4" descr="Diagram&#10;&#10;Description automatically generated">
            <a:extLst>
              <a:ext uri="{FF2B5EF4-FFF2-40B4-BE49-F238E27FC236}">
                <a16:creationId xmlns:a16="http://schemas.microsoft.com/office/drawing/2014/main" id="{DF0C6DAC-6153-4459-ADD8-A025AA82917F}"/>
              </a:ext>
            </a:extLst>
          </p:cNvPr>
          <p:cNvPicPr>
            <a:picLocks noChangeAspect="1"/>
          </p:cNvPicPr>
          <p:nvPr/>
        </p:nvPicPr>
        <p:blipFill>
          <a:blip r:embed="rId4"/>
          <a:stretch>
            <a:fillRect/>
          </a:stretch>
        </p:blipFill>
        <p:spPr>
          <a:xfrm>
            <a:off x="2819400" y="3969812"/>
            <a:ext cx="5958467" cy="1582343"/>
          </a:xfrm>
          <a:prstGeom prst="rect">
            <a:avLst/>
          </a:prstGeom>
        </p:spPr>
      </p:pic>
      <p:sp>
        <p:nvSpPr>
          <p:cNvPr id="10" name="Subtitle 2"/>
          <p:cNvSpPr txBox="1">
            <a:spLocks/>
          </p:cNvSpPr>
          <p:nvPr/>
        </p:nvSpPr>
        <p:spPr bwMode="auto">
          <a:xfrm>
            <a:off x="457200" y="304800"/>
            <a:ext cx="11125200" cy="822405"/>
          </a:xfrm>
          <a:prstGeom prst="rect">
            <a:avLst/>
          </a:prstGeom>
          <a:noFill/>
          <a:ln w="9525">
            <a:noFill/>
            <a:miter lim="800000"/>
            <a:headEnd/>
            <a:tailEnd/>
          </a:ln>
        </p:spPr>
        <p:txBody>
          <a:bodyPr lIns="0" tIns="0" rIns="0" bIns="0" anchor="b"/>
          <a:lstStyle/>
          <a:p>
            <a:pPr marL="342900" indent="-342900">
              <a:spcBef>
                <a:spcPct val="20000"/>
              </a:spcBef>
            </a:pPr>
            <a:r>
              <a:rPr lang="en-US" sz="2400" i="1" dirty="0">
                <a:solidFill>
                  <a:srgbClr val="00529A"/>
                </a:solidFill>
                <a:latin typeface="Century Gothic" panose="020B0502020202020204" pitchFamily="34" charset="0"/>
                <a:cs typeface="Arial" charset="0"/>
              </a:rPr>
              <a:t>CIF: COST, INSURANCE &amp; FREIGHT (NAMED </a:t>
            </a:r>
            <a:r>
              <a:rPr lang="en-US" sz="2400" i="1" dirty="0" smtClean="0">
                <a:solidFill>
                  <a:srgbClr val="00529A"/>
                </a:solidFill>
                <a:latin typeface="Century Gothic" panose="020B0502020202020204" pitchFamily="34" charset="0"/>
                <a:cs typeface="Arial" charset="0"/>
              </a:rPr>
              <a:t>PORT OF</a:t>
            </a:r>
          </a:p>
          <a:p>
            <a:pPr marL="342900" indent="-342900">
              <a:spcBef>
                <a:spcPct val="20000"/>
              </a:spcBef>
            </a:pPr>
            <a:r>
              <a:rPr lang="en-US" sz="2400" i="1" dirty="0" smtClean="0">
                <a:solidFill>
                  <a:srgbClr val="00529A"/>
                </a:solidFill>
                <a:latin typeface="Century Gothic" panose="020B0502020202020204" pitchFamily="34" charset="0"/>
                <a:cs typeface="Arial" charset="0"/>
              </a:rPr>
              <a:t>DESTINATION)</a:t>
            </a:r>
            <a:endParaRPr lang="en-US" sz="2100" i="1" dirty="0">
              <a:solidFill>
                <a:srgbClr val="00529A"/>
              </a:solidFill>
              <a:latin typeface="Century Gothic" panose="020B0502020202020204" pitchFamily="34" charset="0"/>
              <a:cs typeface="Arial" charset="0"/>
            </a:endParaRPr>
          </a:p>
        </p:txBody>
      </p:sp>
      <p:cxnSp>
        <p:nvCxnSpPr>
          <p:cNvPr id="11" name="Straight Connector 10"/>
          <p:cNvCxnSpPr/>
          <p:nvPr/>
        </p:nvCxnSpPr>
        <p:spPr>
          <a:xfrm>
            <a:off x="381000" y="12954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7853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9" name="Rectangle 5"/>
          <p:cNvSpPr>
            <a:spLocks noChangeArrowheads="1"/>
          </p:cNvSpPr>
          <p:nvPr/>
        </p:nvSpPr>
        <p:spPr bwMode="auto">
          <a:xfrm>
            <a:off x="1524001" y="882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p:txBody>
      </p:sp>
      <p:sp>
        <p:nvSpPr>
          <p:cNvPr id="14" name="Subtitle 2"/>
          <p:cNvSpPr txBox="1">
            <a:spLocks/>
          </p:cNvSpPr>
          <p:nvPr/>
        </p:nvSpPr>
        <p:spPr bwMode="auto">
          <a:xfrm>
            <a:off x="381000" y="330200"/>
            <a:ext cx="8534400" cy="762000"/>
          </a:xfrm>
          <a:prstGeom prst="rect">
            <a:avLst/>
          </a:prstGeom>
          <a:noFill/>
          <a:ln w="9525">
            <a:noFill/>
            <a:miter lim="800000"/>
            <a:headEnd/>
            <a:tailEnd/>
          </a:ln>
        </p:spPr>
        <p:txBody>
          <a:bodyPr lIns="0" tIns="0" rIns="0" bIns="0" anchor="b"/>
          <a:lstStyle/>
          <a:p>
            <a:pPr marL="342900" indent="-342900">
              <a:spcBef>
                <a:spcPct val="20000"/>
              </a:spcBef>
            </a:pPr>
            <a:r>
              <a:rPr lang="en-US" sz="2000" i="1" dirty="0" smtClean="0">
                <a:solidFill>
                  <a:srgbClr val="00529A"/>
                </a:solidFill>
                <a:latin typeface="Century Gothic" panose="020B0502020202020204" pitchFamily="34" charset="0"/>
                <a:cs typeface="Arial" charset="0"/>
              </a:rPr>
              <a:t>Look in the Public Folders for your personalized version of the below</a:t>
            </a:r>
            <a:endParaRPr lang="en-US" sz="2000" i="1" dirty="0">
              <a:solidFill>
                <a:srgbClr val="00529A"/>
              </a:solidFill>
              <a:latin typeface="Century Gothic" panose="020B0502020202020204" pitchFamily="34" charset="0"/>
              <a:cs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16573319"/>
              </p:ext>
            </p:extLst>
          </p:nvPr>
        </p:nvGraphicFramePr>
        <p:xfrm>
          <a:off x="2819400" y="1502785"/>
          <a:ext cx="5791200" cy="4475018"/>
        </p:xfrm>
        <a:graphic>
          <a:graphicData uri="http://schemas.openxmlformats.org/presentationml/2006/ole">
            <mc:AlternateContent xmlns:mc="http://schemas.openxmlformats.org/markup-compatibility/2006">
              <mc:Choice xmlns:v="urn:schemas-microsoft-com:vml" Requires="v">
                <p:oleObj spid="_x0000_s1028" name="Acrobat Document" r:id="rId3" imgW="5029101" imgH="3886068" progId="AcroExch.Document.DC">
                  <p:embed/>
                </p:oleObj>
              </mc:Choice>
              <mc:Fallback>
                <p:oleObj name="Acrobat Document" r:id="rId3" imgW="5029101" imgH="3886068" progId="AcroExch.Document.DC">
                  <p:embed/>
                  <p:pic>
                    <p:nvPicPr>
                      <p:cNvPr id="0" name=""/>
                      <p:cNvPicPr/>
                      <p:nvPr/>
                    </p:nvPicPr>
                    <p:blipFill>
                      <a:blip r:embed="rId4"/>
                      <a:stretch>
                        <a:fillRect/>
                      </a:stretch>
                    </p:blipFill>
                    <p:spPr>
                      <a:xfrm>
                        <a:off x="2819400" y="1502785"/>
                        <a:ext cx="5791200" cy="4475018"/>
                      </a:xfrm>
                      <a:prstGeom prst="rect">
                        <a:avLst/>
                      </a:prstGeom>
                    </p:spPr>
                  </p:pic>
                </p:oleObj>
              </mc:Fallback>
            </mc:AlternateContent>
          </a:graphicData>
        </a:graphic>
      </p:graphicFrame>
    </p:spTree>
    <p:extLst>
      <p:ext uri="{BB962C8B-B14F-4D97-AF65-F5344CB8AC3E}">
        <p14:creationId xmlns:p14="http://schemas.microsoft.com/office/powerpoint/2010/main" val="39408363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9" name="Rectangle 5"/>
          <p:cNvSpPr>
            <a:spLocks noChangeArrowheads="1"/>
          </p:cNvSpPr>
          <p:nvPr/>
        </p:nvSpPr>
        <p:spPr bwMode="auto">
          <a:xfrm>
            <a:off x="1524001" y="882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p:txBody>
      </p:sp>
      <p:grpSp>
        <p:nvGrpSpPr>
          <p:cNvPr id="12" name="Group 11"/>
          <p:cNvGrpSpPr/>
          <p:nvPr/>
        </p:nvGrpSpPr>
        <p:grpSpPr>
          <a:xfrm>
            <a:off x="-123825" y="1066800"/>
            <a:ext cx="12315825" cy="4284743"/>
            <a:chOff x="0" y="1066800"/>
            <a:chExt cx="12192000" cy="4284743"/>
          </a:xfrm>
        </p:grpSpPr>
        <p:sp>
          <p:nvSpPr>
            <p:cNvPr id="14" name="Subtitle 2"/>
            <p:cNvSpPr txBox="1">
              <a:spLocks/>
            </p:cNvSpPr>
            <p:nvPr/>
          </p:nvSpPr>
          <p:spPr bwMode="auto">
            <a:xfrm>
              <a:off x="0" y="1066800"/>
              <a:ext cx="12192000" cy="762000"/>
            </a:xfrm>
            <a:prstGeom prst="rect">
              <a:avLst/>
            </a:prstGeom>
            <a:noFill/>
            <a:ln w="9525">
              <a:noFill/>
              <a:miter lim="800000"/>
              <a:headEnd/>
              <a:tailEnd/>
            </a:ln>
          </p:spPr>
          <p:txBody>
            <a:bodyPr lIns="0" tIns="0" rIns="0" bIns="0" anchor="b"/>
            <a:lstStyle/>
            <a:p>
              <a:pPr marL="342900" indent="-342900" algn="ctr">
                <a:spcBef>
                  <a:spcPct val="20000"/>
                </a:spcBef>
              </a:pPr>
              <a:r>
                <a:rPr lang="en-US" sz="4800" i="1" dirty="0" smtClean="0">
                  <a:solidFill>
                    <a:srgbClr val="00529A"/>
                  </a:solidFill>
                  <a:latin typeface="Century Gothic" panose="020B0502020202020204" pitchFamily="34" charset="0"/>
                  <a:cs typeface="Arial" charset="0"/>
                </a:rPr>
                <a:t>THANK YOU</a:t>
              </a:r>
              <a:endParaRPr lang="en-US" sz="4800" i="1" dirty="0">
                <a:solidFill>
                  <a:srgbClr val="00529A"/>
                </a:solidFill>
                <a:latin typeface="Century Gothic" panose="020B0502020202020204" pitchFamily="34" charset="0"/>
                <a:cs typeface="Arial" charset="0"/>
              </a:endParaRPr>
            </a:p>
          </p:txBody>
        </p:sp>
        <p:grpSp>
          <p:nvGrpSpPr>
            <p:cNvPr id="10" name="Group 9"/>
            <p:cNvGrpSpPr/>
            <p:nvPr/>
          </p:nvGrpSpPr>
          <p:grpSpPr>
            <a:xfrm>
              <a:off x="4790007" y="3404143"/>
              <a:ext cx="2535784" cy="1947400"/>
              <a:chOff x="4790007" y="3404143"/>
              <a:chExt cx="2535784" cy="1947400"/>
            </a:xfrm>
          </p:grpSpPr>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336" y="4724400"/>
                <a:ext cx="2289327" cy="627143"/>
              </a:xfrm>
              <a:prstGeom prst="rect">
                <a:avLst/>
              </a:prstGeom>
            </p:spPr>
          </p:pic>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0007" y="3404143"/>
                <a:ext cx="2535784" cy="521177"/>
              </a:xfrm>
              <a:prstGeom prst="rect">
                <a:avLst/>
              </a:prstGeom>
            </p:spPr>
          </p:pic>
          <p:pic>
            <p:nvPicPr>
              <p:cNvPr id="3" name="Picture 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9327" y="4067713"/>
                <a:ext cx="457143" cy="457143"/>
              </a:xfrm>
              <a:prstGeom prst="rect">
                <a:avLst/>
              </a:prstGeom>
            </p:spPr>
          </p:pic>
        </p:gr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822405"/>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INCOTERMS IMPLICATIONS FOR FREIGHT FORWARDERS:</a:t>
            </a:r>
          </a:p>
          <a:p>
            <a:pPr marL="342900" indent="-342900">
              <a:spcBef>
                <a:spcPct val="20000"/>
              </a:spcBef>
            </a:pPr>
            <a:r>
              <a:rPr lang="en-US" sz="2400" i="1" dirty="0" smtClean="0">
                <a:solidFill>
                  <a:srgbClr val="00529A"/>
                </a:solidFill>
                <a:latin typeface="Century Gothic" panose="020B0502020202020204" pitchFamily="34" charset="0"/>
                <a:cs typeface="Arial" charset="0"/>
              </a:rPr>
              <a:t>SALES, QUOTES &amp; BIDS</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12954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1000" y="1682429"/>
            <a:ext cx="10744200" cy="4247317"/>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From </a:t>
            </a:r>
            <a:r>
              <a:rPr lang="en-US" dirty="0">
                <a:latin typeface="Arial" panose="020B0604020202020204" pitchFamily="34" charset="0"/>
                <a:ea typeface="+mn-lt"/>
                <a:cs typeface="Arial" panose="020B0604020202020204" pitchFamily="34" charset="0"/>
              </a:rPr>
              <a:t>the forwarder’s perspective, Incoterms determine who controls the freight (i.e. who nominates the forwarder between the buyer and seller</a:t>
            </a:r>
            <a:r>
              <a:rPr lang="en-US" dirty="0" smtClean="0">
                <a:latin typeface="Arial" panose="020B0604020202020204" pitchFamily="34" charset="0"/>
                <a:ea typeface="+mn-lt"/>
                <a:cs typeface="Arial" panose="020B0604020202020204" pitchFamily="34" charset="0"/>
              </a:rPr>
              <a:t>)</a:t>
            </a:r>
          </a:p>
          <a:p>
            <a:pPr marL="1200150" lvl="2" indent="-285750">
              <a:lnSpc>
                <a:spcPct val="150000"/>
              </a:lnSpc>
              <a:buSzPct val="125000"/>
              <a:buFont typeface="Arial" panose="020B0604020202020204" pitchFamily="34" charset="0"/>
              <a:buChar char="•"/>
            </a:pPr>
            <a:r>
              <a:rPr lang="en-US" dirty="0">
                <a:latin typeface="Arial" panose="020B0604020202020204" pitchFamily="34" charset="0"/>
                <a:ea typeface="+mn-lt"/>
                <a:cs typeface="Arial" panose="020B0604020202020204" pitchFamily="34" charset="0"/>
              </a:rPr>
              <a:t>Critical to qualifying </a:t>
            </a:r>
            <a:r>
              <a:rPr lang="en-US" dirty="0" smtClean="0">
                <a:latin typeface="Arial" panose="020B0604020202020204" pitchFamily="34" charset="0"/>
                <a:ea typeface="+mn-lt"/>
                <a:cs typeface="Arial" panose="020B0604020202020204" pitchFamily="34" charset="0"/>
              </a:rPr>
              <a:t>clients</a:t>
            </a:r>
          </a:p>
          <a:p>
            <a:pPr marL="1200150" lvl="2" indent="-285750">
              <a:lnSpc>
                <a:spcPct val="150000"/>
              </a:lnSpc>
              <a:buSzPct val="125000"/>
              <a:buFont typeface="Arial" panose="020B0604020202020204" pitchFamily="34" charset="0"/>
              <a:buChar char="•"/>
            </a:pPr>
            <a:r>
              <a:rPr lang="en-US" dirty="0" smtClean="0">
                <a:latin typeface="Arial" panose="020B0604020202020204" pitchFamily="34" charset="0"/>
                <a:ea typeface="+mn-lt"/>
                <a:cs typeface="Arial" panose="020B0604020202020204" pitchFamily="34" charset="0"/>
              </a:rPr>
              <a:t>Determines </a:t>
            </a:r>
            <a:r>
              <a:rPr lang="en-US" dirty="0">
                <a:latin typeface="Arial" panose="020B0604020202020204" pitchFamily="34" charset="0"/>
                <a:ea typeface="+mn-lt"/>
                <a:cs typeface="Arial" panose="020B0604020202020204" pitchFamily="34" charset="0"/>
              </a:rPr>
              <a:t>sales involvement of both origin &amp; destination offices in the forwarder network </a:t>
            </a:r>
            <a:endParaRPr lang="en-US" dirty="0" smtClean="0">
              <a:latin typeface="Arial" panose="020B0604020202020204" pitchFamily="34" charset="0"/>
              <a:ea typeface="+mn-lt"/>
              <a:cs typeface="Arial" panose="020B0604020202020204" pitchFamily="34" charset="0"/>
            </a:endParaRPr>
          </a:p>
          <a:p>
            <a:pPr marL="1200150" lvl="2" indent="-285750">
              <a:lnSpc>
                <a:spcPct val="150000"/>
              </a:lnSpc>
              <a:buSzPct val="125000"/>
              <a:buFont typeface="Arial" panose="020B0604020202020204" pitchFamily="34" charset="0"/>
              <a:buChar char="•"/>
            </a:pPr>
            <a:r>
              <a:rPr lang="en-US" dirty="0" smtClean="0">
                <a:latin typeface="Arial" panose="020B0604020202020204" pitchFamily="34" charset="0"/>
                <a:ea typeface="+mn-lt"/>
                <a:cs typeface="Arial" panose="020B0604020202020204" pitchFamily="34" charset="0"/>
              </a:rPr>
              <a:t>Reference </a:t>
            </a:r>
            <a:r>
              <a:rPr lang="en-US" dirty="0">
                <a:latin typeface="Arial" panose="020B0604020202020204" pitchFamily="34" charset="0"/>
                <a:ea typeface="+mn-lt"/>
                <a:cs typeface="Arial" panose="020B0604020202020204" pitchFamily="34" charset="0"/>
              </a:rPr>
              <a:t>to Incoterms must be included in any sales </a:t>
            </a:r>
            <a:r>
              <a:rPr lang="en-US" dirty="0" smtClean="0">
                <a:latin typeface="Arial" panose="020B0604020202020204" pitchFamily="34" charset="0"/>
                <a:ea typeface="+mn-lt"/>
                <a:cs typeface="Arial" panose="020B0604020202020204" pitchFamily="34" charset="0"/>
              </a:rPr>
              <a:t>lead</a:t>
            </a:r>
          </a:p>
          <a:p>
            <a:pPr marL="692150" lvl="1" indent="-234950">
              <a:lnSpc>
                <a:spcPct val="150000"/>
              </a:lnSpc>
              <a:buSzPct val="125000"/>
              <a:buBlip>
                <a:blip r:embed="rId3"/>
              </a:buBlip>
            </a:pPr>
            <a:r>
              <a:rPr lang="en-US" dirty="0">
                <a:latin typeface="Arial" panose="020B0604020202020204" pitchFamily="34" charset="0"/>
                <a:ea typeface="+mn-lt"/>
                <a:cs typeface="Arial" panose="020B0604020202020204" pitchFamily="34" charset="0"/>
              </a:rPr>
              <a:t>It is impossible to provide an accurate quote to a client without knowing the Incoterms Rule</a:t>
            </a:r>
          </a:p>
          <a:p>
            <a:pPr marL="692150" lvl="1" indent="-234950">
              <a:lnSpc>
                <a:spcPct val="150000"/>
              </a:lnSpc>
              <a:buSzPct val="125000"/>
              <a:buBlip>
                <a:blip r:embed="rId3"/>
              </a:buBlip>
            </a:pPr>
            <a:r>
              <a:rPr lang="en-US" dirty="0">
                <a:latin typeface="Arial" panose="020B0604020202020204" pitchFamily="34" charset="0"/>
                <a:ea typeface="+mn-lt"/>
                <a:cs typeface="Arial" panose="020B0604020202020204" pitchFamily="34" charset="0"/>
              </a:rPr>
              <a:t>Incomplete or inaccurate quotes/bids lead to poor operations and annoyed clients</a:t>
            </a:r>
          </a:p>
          <a:p>
            <a:pPr marL="692150" lvl="1" indent="-234950">
              <a:lnSpc>
                <a:spcPct val="150000"/>
              </a:lnSpc>
              <a:buSzPct val="125000"/>
              <a:buBlip>
                <a:blip r:embed="rId3"/>
              </a:buBlip>
            </a:pPr>
            <a:r>
              <a:rPr lang="en-US" dirty="0">
                <a:latin typeface="Arial" panose="020B0604020202020204" pitchFamily="34" charset="0"/>
                <a:ea typeface="+mn-lt"/>
                <a:cs typeface="Arial" panose="020B0604020202020204" pitchFamily="34" charset="0"/>
              </a:rPr>
              <a:t>Use your knowledge of Incoterms as competitive advantage during the sales process </a:t>
            </a:r>
          </a:p>
          <a:p>
            <a:pPr marL="1200150" lvl="2" indent="-285750">
              <a:lnSpc>
                <a:spcPct val="150000"/>
              </a:lnSpc>
              <a:buFont typeface="Arial" panose="020B0604020202020204" pitchFamily="34" charset="0"/>
              <a:buChar char="•"/>
            </a:pPr>
            <a:r>
              <a:rPr lang="en-US" dirty="0">
                <a:latin typeface="Arial" panose="020B0604020202020204" pitchFamily="34" charset="0"/>
                <a:ea typeface="+mn-lt"/>
                <a:cs typeface="Arial" panose="020B0604020202020204" pitchFamily="34" charset="0"/>
              </a:rPr>
              <a:t>The ability to display a knowledge of Incoterms Rules to a customer creates a positive </a:t>
            </a:r>
            <a:r>
              <a:rPr lang="en-US" dirty="0" smtClean="0">
                <a:latin typeface="Arial" panose="020B0604020202020204" pitchFamily="34" charset="0"/>
                <a:ea typeface="+mn-lt"/>
                <a:cs typeface="Arial" panose="020B0604020202020204" pitchFamily="34" charset="0"/>
              </a:rPr>
              <a:t>image</a:t>
            </a:r>
            <a:endParaRPr lang="en-US" dirty="0">
              <a:latin typeface="Arial" panose="020B0604020202020204" pitchFamily="34" charset="0"/>
              <a:cs typeface="Arial" panose="020B0604020202020204" pitchFamily="34" charset="0"/>
            </a:endParaRPr>
          </a:p>
          <a:p>
            <a:pPr marL="234950" indent="-234950">
              <a:lnSpc>
                <a:spcPct val="150000"/>
              </a:lnSpc>
              <a:buSzPct val="125000"/>
              <a:buBlip>
                <a:blip r:embed="rId3"/>
              </a:buBlip>
            </a:pP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3907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INCOTERMS DEFINED</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1000" y="1038131"/>
            <a:ext cx="11201400" cy="4662815"/>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International Commerce Terms, first published by the International Chamber of Commerce in 1936, defines the conditions of supply or risk transfer.</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Updated every 10 years, with exporters, importers, banks, and logistics companies all making suggestions to the drafting </a:t>
            </a:r>
            <a:r>
              <a:rPr lang="en-US" dirty="0">
                <a:latin typeface="Arial" panose="020B0604020202020204" pitchFamily="34" charset="0"/>
                <a:ea typeface="+mn-lt"/>
                <a:cs typeface="Arial" panose="020B0604020202020204" pitchFamily="34" charset="0"/>
              </a:rPr>
              <a:t>board. </a:t>
            </a:r>
            <a:r>
              <a:rPr lang="en-US" dirty="0">
                <a:latin typeface="Arial" panose="020B0604020202020204" pitchFamily="34" charset="0"/>
                <a:ea typeface="+mn-lt"/>
                <a:cs typeface="Arial" panose="020B0604020202020204" pitchFamily="34" charset="0"/>
                <a:hlinkClick r:id="rId4"/>
              </a:rPr>
              <a:t>http://</a:t>
            </a:r>
            <a:r>
              <a:rPr lang="en-US" dirty="0" smtClean="0">
                <a:latin typeface="Arial" panose="020B0604020202020204" pitchFamily="34" charset="0"/>
                <a:ea typeface="+mn-lt"/>
                <a:cs typeface="Arial" panose="020B0604020202020204" pitchFamily="34" charset="0"/>
                <a:hlinkClick r:id="rId4"/>
              </a:rPr>
              <a:t>www.iccbooks.com</a:t>
            </a:r>
            <a:endParaRPr lang="en-US" dirty="0" smtClean="0">
              <a:latin typeface="Arial" panose="020B0604020202020204" pitchFamily="34" charset="0"/>
              <a:ea typeface="+mn-lt"/>
              <a:cs typeface="Arial" panose="020B0604020202020204" pitchFamily="34" charset="0"/>
            </a:endParaRP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Classification of Incoterms divided by mode of transport, payment for transport, and transfer of risk.</a:t>
            </a:r>
            <a:endParaRPr lang="en-US" dirty="0">
              <a:latin typeface="Arial" panose="020B0604020202020204" pitchFamily="34" charset="0"/>
              <a:ea typeface="+mn-lt"/>
              <a:cs typeface="Arial" panose="020B0604020202020204" pitchFamily="34" charset="0"/>
            </a:endParaRP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11 terms pertaining to mode of transport:</a:t>
            </a:r>
          </a:p>
          <a:p>
            <a:pPr marL="1200150" lvl="2" indent="-285750">
              <a:lnSpc>
                <a:spcPct val="150000"/>
              </a:lnSpc>
              <a:buSzPct val="125000"/>
              <a:buFont typeface="Arial" panose="020B0604020202020204" pitchFamily="34" charset="0"/>
              <a:buChar char="•"/>
            </a:pPr>
            <a:r>
              <a:rPr lang="en-US" dirty="0" smtClean="0">
                <a:latin typeface="Arial" panose="020B0604020202020204" pitchFamily="34" charset="0"/>
                <a:ea typeface="+mn-lt"/>
                <a:cs typeface="Arial" panose="020B0604020202020204" pitchFamily="34" charset="0"/>
              </a:rPr>
              <a:t>Any mode of transport: </a:t>
            </a:r>
            <a:r>
              <a:rPr lang="en-US" dirty="0">
                <a:latin typeface="Arial" panose="020B0604020202020204" pitchFamily="34" charset="0"/>
                <a:cs typeface="Arial" panose="020B0604020202020204" pitchFamily="34" charset="0"/>
              </a:rPr>
              <a:t>EXW, FCA, CIP, CPT DAP, </a:t>
            </a:r>
            <a:r>
              <a:rPr lang="en-US" dirty="0" smtClean="0">
                <a:latin typeface="Arial" panose="020B0604020202020204" pitchFamily="34" charset="0"/>
                <a:cs typeface="Arial" panose="020B0604020202020204" pitchFamily="34" charset="0"/>
              </a:rPr>
              <a:t>DPU, DDP</a:t>
            </a:r>
          </a:p>
          <a:p>
            <a:pPr marL="1200150" lvl="2" indent="-285750">
              <a:lnSpc>
                <a:spcPct val="150000"/>
              </a:lnSpc>
              <a:buSzPct val="125000"/>
              <a:buFont typeface="Arial" panose="020B0604020202020204" pitchFamily="34" charset="0"/>
              <a:buChar char="•"/>
            </a:pPr>
            <a:r>
              <a:rPr lang="en-US" dirty="0" smtClean="0">
                <a:latin typeface="Arial" panose="020B0604020202020204" pitchFamily="34" charset="0"/>
                <a:ea typeface="+mn-lt"/>
                <a:cs typeface="Arial" panose="020B0604020202020204" pitchFamily="34" charset="0"/>
              </a:rPr>
              <a:t>For sea and inland water ways: </a:t>
            </a:r>
            <a:r>
              <a:rPr lang="en-US" dirty="0">
                <a:latin typeface="Arial" panose="020B0604020202020204" pitchFamily="34" charset="0"/>
                <a:cs typeface="Arial" panose="020B0604020202020204" pitchFamily="34" charset="0"/>
              </a:rPr>
              <a:t>FAS , FOB CFR, </a:t>
            </a:r>
            <a:r>
              <a:rPr lang="en-US" dirty="0" smtClean="0">
                <a:latin typeface="Arial" panose="020B0604020202020204" pitchFamily="34" charset="0"/>
                <a:cs typeface="Arial" panose="020B0604020202020204" pitchFamily="34" charset="0"/>
              </a:rPr>
              <a:t>CIF</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Payment for transport:</a:t>
            </a:r>
          </a:p>
          <a:p>
            <a:pPr marL="1200150" lvl="2" indent="-285750">
              <a:lnSpc>
                <a:spcPct val="150000"/>
              </a:lnSpc>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Buyer: EXW, FCA, FAS, </a:t>
            </a:r>
            <a:r>
              <a:rPr lang="en-US" dirty="0" smtClean="0">
                <a:latin typeface="Arial" panose="020B0604020202020204" pitchFamily="34" charset="0"/>
                <a:cs typeface="Arial" panose="020B0604020202020204" pitchFamily="34" charset="0"/>
              </a:rPr>
              <a:t>FOB</a:t>
            </a:r>
          </a:p>
          <a:p>
            <a:pPr marL="1200150" lvl="2" indent="-285750">
              <a:lnSpc>
                <a:spcPct val="150000"/>
              </a:lnSpc>
              <a:buSzPct val="125000"/>
              <a:buFont typeface="Arial" panose="020B0604020202020204" pitchFamily="34" charset="0"/>
              <a:buChar char="•"/>
            </a:pPr>
            <a:r>
              <a:rPr lang="en-US" dirty="0">
                <a:latin typeface="Arial" panose="020B0604020202020204" pitchFamily="34" charset="0"/>
                <a:cs typeface="Arial" panose="020B0604020202020204" pitchFamily="34" charset="0"/>
              </a:rPr>
              <a:t>Seller: CPT</a:t>
            </a:r>
            <a:r>
              <a:rPr lang="en-US" dirty="0" smtClean="0">
                <a:latin typeface="Arial" panose="020B0604020202020204" pitchFamily="34" charset="0"/>
                <a:cs typeface="Arial" panose="020B0604020202020204" pitchFamily="34" charset="0"/>
              </a:rPr>
              <a:t>, CFR, CIP</a:t>
            </a:r>
            <a:r>
              <a:rPr lang="en-US" dirty="0">
                <a:latin typeface="Arial" panose="020B0604020202020204" pitchFamily="34" charset="0"/>
                <a:cs typeface="Arial" panose="020B0604020202020204" pitchFamily="34" charset="0"/>
              </a:rPr>
              <a:t>, DAP</a:t>
            </a:r>
            <a:r>
              <a:rPr lang="en-US" dirty="0" smtClean="0">
                <a:latin typeface="Arial" panose="020B0604020202020204" pitchFamily="34" charset="0"/>
                <a:cs typeface="Arial" panose="020B0604020202020204" pitchFamily="34" charset="0"/>
              </a:rPr>
              <a:t>, DPU</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DDP, CIF</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8492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MEANING OF THE TERM “DELIVERY”</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1000" y="1143000"/>
            <a:ext cx="6119949" cy="3831818"/>
          </a:xfrm>
          <a:prstGeom prst="rect">
            <a:avLst/>
          </a:prstGeom>
          <a:noFill/>
          <a:ln w="9525">
            <a:noFill/>
            <a:miter lim="800000"/>
            <a:headEnd/>
            <a:tailEnd/>
          </a:ln>
        </p:spPr>
        <p:txBody>
          <a:bodyPr wrap="square" numCol="1" anchor="ctr">
            <a:spAutoFit/>
          </a:bodyPr>
          <a:lstStyle/>
          <a:p>
            <a:pPr marL="234950"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Sellers</a:t>
            </a:r>
            <a:r>
              <a:rPr lang="en-US" dirty="0">
                <a:latin typeface="Arial" panose="020B0604020202020204" pitchFamily="34" charset="0"/>
                <a:ea typeface="+mn-lt"/>
                <a:cs typeface="Arial" panose="020B0604020202020204" pitchFamily="34" charset="0"/>
              </a:rPr>
              <a:t>, buyers and forwarders should never assume they understand the Incoterms definition of the term “</a:t>
            </a:r>
            <a:r>
              <a:rPr lang="en-US" dirty="0" smtClean="0">
                <a:latin typeface="Arial" panose="020B0604020202020204" pitchFamily="34" charset="0"/>
                <a:ea typeface="+mn-lt"/>
                <a:cs typeface="Arial" panose="020B0604020202020204" pitchFamily="34" charset="0"/>
              </a:rPr>
              <a:t>delivery”</a:t>
            </a:r>
          </a:p>
          <a:p>
            <a:pPr marL="234950"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Within </a:t>
            </a:r>
            <a:r>
              <a:rPr lang="en-US" dirty="0">
                <a:latin typeface="Arial" panose="020B0604020202020204" pitchFamily="34" charset="0"/>
                <a:ea typeface="+mn-lt"/>
                <a:cs typeface="Arial" panose="020B0604020202020204" pitchFamily="34" charset="0"/>
              </a:rPr>
              <a:t>the context of Incoterms, delivery does not necessarily mean up to the final destination point </a:t>
            </a:r>
            <a:endParaRPr lang="en-US" dirty="0" smtClean="0">
              <a:latin typeface="Arial" panose="020B0604020202020204" pitchFamily="34" charset="0"/>
              <a:ea typeface="+mn-lt"/>
              <a:cs typeface="Arial" panose="020B0604020202020204" pitchFamily="34" charset="0"/>
            </a:endParaRPr>
          </a:p>
          <a:p>
            <a:pPr marL="234950"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That </a:t>
            </a:r>
            <a:r>
              <a:rPr lang="en-US" dirty="0">
                <a:latin typeface="Arial" panose="020B0604020202020204" pitchFamily="34" charset="0"/>
                <a:ea typeface="+mn-lt"/>
                <a:cs typeface="Arial" panose="020B0604020202020204" pitchFamily="34" charset="0"/>
              </a:rPr>
              <a:t>is because “delivery” under Incoterms means the point where risk of loss or damage shifts from the seller to the </a:t>
            </a:r>
            <a:r>
              <a:rPr lang="en-US" dirty="0" smtClean="0">
                <a:latin typeface="Arial" panose="020B0604020202020204" pitchFamily="34" charset="0"/>
                <a:ea typeface="+mn-lt"/>
                <a:cs typeface="Arial" panose="020B0604020202020204" pitchFamily="34" charset="0"/>
              </a:rPr>
              <a:t>buyer</a:t>
            </a:r>
          </a:p>
          <a:p>
            <a:pPr marL="234950"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Delivery </a:t>
            </a:r>
            <a:r>
              <a:rPr lang="en-US" dirty="0">
                <a:latin typeface="Arial" panose="020B0604020202020204" pitchFamily="34" charset="0"/>
                <a:ea typeface="+mn-lt"/>
                <a:cs typeface="Arial" panose="020B0604020202020204" pitchFamily="34" charset="0"/>
              </a:rPr>
              <a:t>= Risk Transfer</a:t>
            </a:r>
            <a:endParaRPr lang="en-US" dirty="0" smtClean="0">
              <a:solidFill>
                <a:schemeClr val="tx1">
                  <a:lumMod val="75000"/>
                  <a:lumOff val="2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423631"/>
            <a:ext cx="3922717" cy="2751131"/>
          </a:xfrm>
          <a:prstGeom prst="roundRect">
            <a:avLst>
              <a:gd name="adj" fmla="val 8594"/>
            </a:avLst>
          </a:prstGeom>
          <a:solidFill>
            <a:srgbClr val="FFFFFF">
              <a:shade val="85000"/>
            </a:srgbClr>
          </a:solidFill>
          <a:ln>
            <a:solidFill>
              <a:srgbClr val="7A90C2"/>
            </a:solidFill>
          </a:ln>
          <a:effectLst>
            <a:reflection blurRad="12700" stA="38000" endPos="28000" dist="5000" dir="5400000" sy="-100000" algn="bl" rotWithShape="0"/>
          </a:effectLst>
        </p:spPr>
      </p:pic>
    </p:spTree>
    <p:extLst>
      <p:ext uri="{BB962C8B-B14F-4D97-AF65-F5344CB8AC3E}">
        <p14:creationId xmlns:p14="http://schemas.microsoft.com/office/powerpoint/2010/main" val="16714208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822405"/>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INCOTERMS IMPLICATIONS FOR FREIGHT FORWARDERS:</a:t>
            </a:r>
          </a:p>
          <a:p>
            <a:pPr marL="342900" indent="-342900">
              <a:spcBef>
                <a:spcPct val="20000"/>
              </a:spcBef>
            </a:pPr>
            <a:r>
              <a:rPr lang="en-US" sz="2400" i="1" dirty="0" smtClean="0">
                <a:solidFill>
                  <a:srgbClr val="00529A"/>
                </a:solidFill>
                <a:latin typeface="Century Gothic" panose="020B0502020202020204" pitchFamily="34" charset="0"/>
                <a:cs typeface="Arial" charset="0"/>
              </a:rPr>
              <a:t>OPERATIONS</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12954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76200" y="1466367"/>
            <a:ext cx="11658600" cy="3000821"/>
          </a:xfrm>
          <a:prstGeom prst="rect">
            <a:avLst/>
          </a:prstGeom>
          <a:noFill/>
          <a:ln w="9525">
            <a:noFill/>
            <a:miter lim="800000"/>
            <a:headEnd/>
            <a:tailEnd/>
          </a:ln>
        </p:spPr>
        <p:txBody>
          <a:bodyPr wrap="square" numCol="1" anchor="t">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Inclusion </a:t>
            </a:r>
            <a:r>
              <a:rPr lang="en-US" dirty="0">
                <a:latin typeface="Arial" panose="020B0604020202020204" pitchFamily="34" charset="0"/>
                <a:ea typeface="+mn-lt"/>
                <a:cs typeface="Arial" panose="020B0604020202020204" pitchFamily="34" charset="0"/>
              </a:rPr>
              <a:t>of Incoterms 2020 Rules in Shipping Instructions or Standard Operating Procedures is vital (hand-off from sales to </a:t>
            </a:r>
            <a:r>
              <a:rPr lang="en-US" dirty="0" smtClean="0">
                <a:latin typeface="Arial" panose="020B0604020202020204" pitchFamily="34" charset="0"/>
                <a:ea typeface="+mn-lt"/>
                <a:cs typeface="Arial" panose="020B0604020202020204" pitchFamily="34" charset="0"/>
              </a:rPr>
              <a:t>operations)</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Without </a:t>
            </a:r>
            <a:r>
              <a:rPr lang="en-US" dirty="0">
                <a:latin typeface="Arial" panose="020B0604020202020204" pitchFamily="34" charset="0"/>
                <a:ea typeface="+mn-lt"/>
                <a:cs typeface="Arial" panose="020B0604020202020204" pitchFamily="34" charset="0"/>
              </a:rPr>
              <a:t>referencing the Incoterms Rule it is very difficult for operations people to properly prepare transport </a:t>
            </a:r>
            <a:r>
              <a:rPr lang="en-US" dirty="0" smtClean="0">
                <a:latin typeface="Arial" panose="020B0604020202020204" pitchFamily="34" charset="0"/>
                <a:ea typeface="+mn-lt"/>
                <a:cs typeface="Arial" panose="020B0604020202020204" pitchFamily="34" charset="0"/>
              </a:rPr>
              <a:t>documents</a:t>
            </a:r>
          </a:p>
          <a:p>
            <a:pPr marL="692150" lvl="1" indent="-234950">
              <a:lnSpc>
                <a:spcPct val="150000"/>
              </a:lnSpc>
              <a:buSzPct val="125000"/>
              <a:buBlip>
                <a:blip r:embed="rId3"/>
              </a:buBlip>
            </a:pPr>
            <a:r>
              <a:rPr lang="en-US" dirty="0">
                <a:latin typeface="Arial" panose="020B0604020202020204" pitchFamily="34" charset="0"/>
                <a:ea typeface="+mn-lt"/>
                <a:cs typeface="Arial" panose="020B0604020202020204" pitchFamily="34" charset="0"/>
              </a:rPr>
              <a:t>Use Incoterms</a:t>
            </a:r>
            <a:r>
              <a:rPr lang="en-US" baseline="30000" dirty="0">
                <a:latin typeface="Arial" panose="020B0604020202020204" pitchFamily="34" charset="0"/>
                <a:ea typeface="+mn-lt"/>
                <a:cs typeface="Arial" panose="020B0604020202020204" pitchFamily="34" charset="0"/>
              </a:rPr>
              <a:t>®</a:t>
            </a:r>
            <a:r>
              <a:rPr lang="en-US" dirty="0">
                <a:latin typeface="Arial" panose="020B0604020202020204" pitchFamily="34" charset="0"/>
                <a:ea typeface="+mn-lt"/>
                <a:cs typeface="Arial" panose="020B0604020202020204" pitchFamily="34" charset="0"/>
              </a:rPr>
              <a:t> to capture all expenses and profit associated with a shipment – Accrue for all expenses – Bill for all revenues – Determine gross profit per file</a:t>
            </a:r>
          </a:p>
          <a:p>
            <a:pPr marL="692150" lvl="1" indent="-234950">
              <a:lnSpc>
                <a:spcPct val="150000"/>
              </a:lnSpc>
              <a:buSzPct val="125000"/>
              <a:buBlip>
                <a:blip r:embed="rId3"/>
              </a:buBlip>
            </a:pPr>
            <a:r>
              <a:rPr lang="en-US" dirty="0">
                <a:latin typeface="Arial" panose="020B0604020202020204" pitchFamily="34" charset="0"/>
                <a:ea typeface="+mn-lt"/>
                <a:cs typeface="Arial" panose="020B0604020202020204" pitchFamily="34" charset="0"/>
              </a:rPr>
              <a:t>Without question, Incoterms determine “who gets billed what” between a seller and a </a:t>
            </a:r>
            <a:r>
              <a:rPr lang="en-US" dirty="0" smtClean="0">
                <a:latin typeface="Arial" panose="020B0604020202020204" pitchFamily="34" charset="0"/>
                <a:ea typeface="+mn-lt"/>
                <a:cs typeface="Arial" panose="020B0604020202020204" pitchFamily="34" charset="0"/>
              </a:rPr>
              <a:t>buyer</a:t>
            </a:r>
            <a:endParaRPr lang="en-US"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8057259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981200"/>
            <a:ext cx="12192000" cy="1200329"/>
          </a:xfrm>
          <a:prstGeom prst="rect">
            <a:avLst/>
          </a:prstGeom>
          <a:noFill/>
        </p:spPr>
        <p:txBody>
          <a:bodyPr wrap="square" rtlCol="0">
            <a:spAutoFit/>
          </a:bodyPr>
          <a:lstStyle/>
          <a:p>
            <a:pPr algn="ctr"/>
            <a:r>
              <a:rPr lang="en-US" sz="3600" b="1" i="1" dirty="0" smtClean="0">
                <a:solidFill>
                  <a:srgbClr val="00529A"/>
                </a:solidFill>
                <a:latin typeface="Century Gothic" panose="020B0502020202020204" pitchFamily="34" charset="0"/>
              </a:rPr>
              <a:t>Analysis of the</a:t>
            </a:r>
          </a:p>
          <a:p>
            <a:pPr algn="ctr"/>
            <a:r>
              <a:rPr lang="en-US" sz="3600" b="1" i="1" dirty="0" smtClean="0">
                <a:solidFill>
                  <a:srgbClr val="00529A"/>
                </a:solidFill>
                <a:latin typeface="Century Gothic" panose="020B0502020202020204" pitchFamily="34" charset="0"/>
              </a:rPr>
              <a:t>11 Incoterms</a:t>
            </a:r>
            <a:r>
              <a:rPr lang="en-US" sz="2400" b="1" i="1" baseline="50000" dirty="0" smtClean="0">
                <a:solidFill>
                  <a:srgbClr val="00529A"/>
                </a:solidFill>
                <a:latin typeface="Century Gothic" panose="020B0502020202020204" pitchFamily="34" charset="0"/>
              </a:rPr>
              <a:t>® </a:t>
            </a:r>
            <a:r>
              <a:rPr lang="en-US" sz="3600" b="1" i="1" dirty="0" smtClean="0">
                <a:solidFill>
                  <a:srgbClr val="00529A"/>
                </a:solidFill>
                <a:latin typeface="Century Gothic" panose="020B0502020202020204" pitchFamily="34" charset="0"/>
              </a:rPr>
              <a:t>2020 Rules</a:t>
            </a:r>
            <a:endParaRPr lang="en-US" sz="3600" b="1" i="1" baseline="50000" dirty="0" smtClean="0">
              <a:solidFill>
                <a:srgbClr val="00529A"/>
              </a:solidFill>
              <a:latin typeface="Century Gothic" panose="020B0502020202020204" pitchFamily="34" charset="0"/>
            </a:endParaRPr>
          </a:p>
        </p:txBody>
      </p:sp>
    </p:spTree>
    <p:extLst>
      <p:ext uri="{BB962C8B-B14F-4D97-AF65-F5344CB8AC3E}">
        <p14:creationId xmlns:p14="http://schemas.microsoft.com/office/powerpoint/2010/main" val="41968375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EXW: EX WORKS (NAMED PLACE OF DELIVERY)</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0999" y="1086676"/>
            <a:ext cx="10398034" cy="2169825"/>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Minimum </a:t>
            </a:r>
            <a:r>
              <a:rPr lang="en-US" dirty="0">
                <a:latin typeface="Arial" panose="020B0604020202020204" pitchFamily="34" charset="0"/>
                <a:ea typeface="+mn-lt"/>
                <a:cs typeface="Arial" panose="020B0604020202020204" pitchFamily="34" charset="0"/>
              </a:rPr>
              <a:t>risk to the </a:t>
            </a:r>
            <a:r>
              <a:rPr lang="en-US" dirty="0" smtClean="0">
                <a:latin typeface="Arial" panose="020B0604020202020204" pitchFamily="34" charset="0"/>
                <a:ea typeface="+mn-lt"/>
                <a:cs typeface="Arial" panose="020B0604020202020204" pitchFamily="34" charset="0"/>
              </a:rPr>
              <a:t>seller</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Delivery </a:t>
            </a:r>
            <a:r>
              <a:rPr lang="en-US" dirty="0">
                <a:latin typeface="Arial" panose="020B0604020202020204" pitchFamily="34" charset="0"/>
                <a:ea typeface="+mn-lt"/>
                <a:cs typeface="Arial" panose="020B0604020202020204" pitchFamily="34" charset="0"/>
              </a:rPr>
              <a:t>occurs when goods are made available at the seller’s facility in origin &amp; all transport/customs related costs are for the </a:t>
            </a:r>
            <a:r>
              <a:rPr lang="en-US" dirty="0" smtClean="0">
                <a:latin typeface="Arial" panose="020B0604020202020204" pitchFamily="34" charset="0"/>
                <a:ea typeface="+mn-lt"/>
                <a:cs typeface="Arial" panose="020B0604020202020204" pitchFamily="34" charset="0"/>
              </a:rPr>
              <a:t>buyer</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Seller </a:t>
            </a:r>
            <a:r>
              <a:rPr lang="en-US" dirty="0">
                <a:latin typeface="Arial" panose="020B0604020202020204" pitchFamily="34" charset="0"/>
                <a:ea typeface="+mn-lt"/>
                <a:cs typeface="Arial" panose="020B0604020202020204" pitchFamily="34" charset="0"/>
              </a:rPr>
              <a:t>is not responsible for export customs clearance or loading of collecting </a:t>
            </a:r>
            <a:r>
              <a:rPr lang="en-US" dirty="0" smtClean="0">
                <a:latin typeface="Arial" panose="020B0604020202020204" pitchFamily="34" charset="0"/>
                <a:ea typeface="+mn-lt"/>
                <a:cs typeface="Arial" panose="020B0604020202020204" pitchFamily="34" charset="0"/>
              </a:rPr>
              <a:t>vehicle</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Can </a:t>
            </a:r>
            <a:r>
              <a:rPr lang="en-US" dirty="0">
                <a:latin typeface="Arial" panose="020B0604020202020204" pitchFamily="34" charset="0"/>
                <a:ea typeface="+mn-lt"/>
                <a:cs typeface="Arial" panose="020B0604020202020204" pitchFamily="34" charset="0"/>
              </a:rPr>
              <a:t>be used with any mode or transport or combination </a:t>
            </a:r>
            <a:r>
              <a:rPr lang="en-US" dirty="0" smtClean="0">
                <a:latin typeface="Arial" panose="020B0604020202020204" pitchFamily="34" charset="0"/>
                <a:ea typeface="+mn-lt"/>
                <a:cs typeface="Arial" panose="020B0604020202020204" pitchFamily="34" charset="0"/>
              </a:rPr>
              <a:t>thereof</a:t>
            </a:r>
            <a:endParaRPr lang="en-US" dirty="0">
              <a:latin typeface="Arial" panose="020B0604020202020204" pitchFamily="34" charset="0"/>
              <a:cs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6F1913C7-00C4-466F-84C3-B44C87C2BA62}"/>
              </a:ext>
            </a:extLst>
          </p:cNvPr>
          <p:cNvPicPr>
            <a:picLocks noChangeAspect="1"/>
          </p:cNvPicPr>
          <p:nvPr/>
        </p:nvPicPr>
        <p:blipFill>
          <a:blip r:embed="rId4"/>
          <a:stretch>
            <a:fillRect/>
          </a:stretch>
        </p:blipFill>
        <p:spPr>
          <a:xfrm>
            <a:off x="3938928" y="3655510"/>
            <a:ext cx="3282175" cy="2055123"/>
          </a:xfrm>
          <a:prstGeom prst="rect">
            <a:avLst/>
          </a:prstGeom>
        </p:spPr>
      </p:pic>
    </p:spTree>
    <p:extLst>
      <p:ext uri="{BB962C8B-B14F-4D97-AF65-F5344CB8AC3E}">
        <p14:creationId xmlns:p14="http://schemas.microsoft.com/office/powerpoint/2010/main" val="27996840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FCA: FREE CARRIER (NAMED PLACE OF DELIVERY)</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1000" y="1109440"/>
            <a:ext cx="10398034" cy="2585323"/>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There </a:t>
            </a:r>
            <a:r>
              <a:rPr lang="en-US" dirty="0">
                <a:latin typeface="Arial" panose="020B0604020202020204" pitchFamily="34" charset="0"/>
                <a:ea typeface="+mn-lt"/>
                <a:cs typeface="Arial" panose="020B0604020202020204" pitchFamily="34" charset="0"/>
              </a:rPr>
              <a:t>can be more than one delivery point at origin (seller’s facility, forwarder’s facility, port or </a:t>
            </a:r>
            <a:r>
              <a:rPr lang="en-US" dirty="0" smtClean="0">
                <a:latin typeface="Arial" panose="020B0604020202020204" pitchFamily="34" charset="0"/>
                <a:ea typeface="+mn-lt"/>
                <a:cs typeface="Arial" panose="020B0604020202020204" pitchFamily="34" charset="0"/>
              </a:rPr>
              <a:t>airport)</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Delivery </a:t>
            </a:r>
            <a:r>
              <a:rPr lang="en-US" dirty="0">
                <a:latin typeface="Arial" panose="020B0604020202020204" pitchFamily="34" charset="0"/>
                <a:ea typeface="+mn-lt"/>
                <a:cs typeface="Arial" panose="020B0604020202020204" pitchFamily="34" charset="0"/>
              </a:rPr>
              <a:t>occurs when goods are presented to the carrier nominated by the buyer at the named place or port, loaded on the collecting vehicle, cleared for </a:t>
            </a:r>
            <a:r>
              <a:rPr lang="en-US" dirty="0" smtClean="0">
                <a:latin typeface="Arial" panose="020B0604020202020204" pitchFamily="34" charset="0"/>
                <a:ea typeface="+mn-lt"/>
                <a:cs typeface="Arial" panose="020B0604020202020204" pitchFamily="34" charset="0"/>
              </a:rPr>
              <a:t>export</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“On </a:t>
            </a:r>
            <a:r>
              <a:rPr lang="en-US" dirty="0">
                <a:latin typeface="Arial" panose="020B0604020202020204" pitchFamily="34" charset="0"/>
                <a:ea typeface="+mn-lt"/>
                <a:cs typeface="Arial" panose="020B0604020202020204" pitchFamily="34" charset="0"/>
              </a:rPr>
              <a:t>Board” notation allowed for ocean bill of lading (if agreed upon) -Seller can use own means of carriage for delivery to port</a:t>
            </a:r>
            <a:endParaRPr lang="en-US" dirty="0">
              <a:latin typeface="Arial" panose="020B0604020202020204" pitchFamily="34" charset="0"/>
              <a:cs typeface="Arial" panose="020B0604020202020204" pitchFamily="34" charset="0"/>
            </a:endParaRPr>
          </a:p>
        </p:txBody>
      </p:sp>
      <p:pic>
        <p:nvPicPr>
          <p:cNvPr id="6" name="Picture 4" descr="Diagram&#10;&#10;Description automatically generated">
            <a:extLst>
              <a:ext uri="{FF2B5EF4-FFF2-40B4-BE49-F238E27FC236}">
                <a16:creationId xmlns:a16="http://schemas.microsoft.com/office/drawing/2014/main" id="{3CBE1D17-DB14-419A-8C34-F1CE7D392EF4}"/>
              </a:ext>
            </a:extLst>
          </p:cNvPr>
          <p:cNvPicPr>
            <a:picLocks noChangeAspect="1"/>
          </p:cNvPicPr>
          <p:nvPr/>
        </p:nvPicPr>
        <p:blipFill>
          <a:blip r:embed="rId4"/>
          <a:stretch>
            <a:fillRect/>
          </a:stretch>
        </p:blipFill>
        <p:spPr>
          <a:xfrm>
            <a:off x="2882590" y="3886200"/>
            <a:ext cx="6274419" cy="1873281"/>
          </a:xfrm>
          <a:prstGeom prst="rect">
            <a:avLst/>
          </a:prstGeom>
        </p:spPr>
      </p:pic>
    </p:spTree>
    <p:extLst>
      <p:ext uri="{BB962C8B-B14F-4D97-AF65-F5344CB8AC3E}">
        <p14:creationId xmlns:p14="http://schemas.microsoft.com/office/powerpoint/2010/main" val="38539985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bwMode="auto">
          <a:xfrm>
            <a:off x="457200" y="304800"/>
            <a:ext cx="1112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CPT: CARRIAGE PAID TO (NAMED PLACE OF DESTINATION)</a:t>
            </a:r>
            <a:endParaRPr lang="en-US" sz="2100" i="1" dirty="0">
              <a:solidFill>
                <a:srgbClr val="00529A"/>
              </a:solidFill>
              <a:latin typeface="Century Gothic" panose="020B0502020202020204" pitchFamily="34" charset="0"/>
              <a:cs typeface="Arial" charset="0"/>
            </a:endParaRPr>
          </a:p>
        </p:txBody>
      </p:sp>
      <p:cxnSp>
        <p:nvCxnSpPr>
          <p:cNvPr id="8" name="Straight Connector 7"/>
          <p:cNvCxnSpPr/>
          <p:nvPr/>
        </p:nvCxnSpPr>
        <p:spPr>
          <a:xfrm>
            <a:off x="381000" y="838200"/>
            <a:ext cx="8915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Box 13"/>
          <p:cNvSpPr txBox="1">
            <a:spLocks noChangeArrowheads="1"/>
          </p:cNvSpPr>
          <p:nvPr/>
        </p:nvSpPr>
        <p:spPr bwMode="auto">
          <a:xfrm>
            <a:off x="381000" y="1219200"/>
            <a:ext cx="10398034" cy="1338828"/>
          </a:xfrm>
          <a:prstGeom prst="rect">
            <a:avLst/>
          </a:prstGeom>
          <a:noFill/>
          <a:ln w="9525">
            <a:noFill/>
            <a:miter lim="800000"/>
            <a:headEnd/>
            <a:tailEnd/>
          </a:ln>
        </p:spPr>
        <p:txBody>
          <a:bodyPr wrap="square" numCol="1" anchor="ctr">
            <a:spAutoFit/>
          </a:bodyPr>
          <a:lstStyle/>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Risk </a:t>
            </a:r>
            <a:r>
              <a:rPr lang="en-US" dirty="0">
                <a:latin typeface="Arial" panose="020B0604020202020204" pitchFamily="34" charset="0"/>
                <a:ea typeface="+mn-lt"/>
                <a:cs typeface="Arial" panose="020B0604020202020204" pitchFamily="34" charset="0"/>
              </a:rPr>
              <a:t>shifts with the first carrier at origin (normally the collecting vehicle at the seller’s facility), but seller pays transport costs to the named place at </a:t>
            </a:r>
            <a:r>
              <a:rPr lang="en-US" dirty="0" smtClean="0">
                <a:latin typeface="Arial" panose="020B0604020202020204" pitchFamily="34" charset="0"/>
                <a:ea typeface="+mn-lt"/>
                <a:cs typeface="Arial" panose="020B0604020202020204" pitchFamily="34" charset="0"/>
              </a:rPr>
              <a:t>destination</a:t>
            </a:r>
          </a:p>
          <a:p>
            <a:pPr marL="692150" lvl="1" indent="-234950">
              <a:lnSpc>
                <a:spcPct val="150000"/>
              </a:lnSpc>
              <a:buSzPct val="125000"/>
              <a:buBlip>
                <a:blip r:embed="rId3"/>
              </a:buBlip>
            </a:pPr>
            <a:r>
              <a:rPr lang="en-US" dirty="0" smtClean="0">
                <a:latin typeface="Arial" panose="020B0604020202020204" pitchFamily="34" charset="0"/>
                <a:ea typeface="+mn-lt"/>
                <a:cs typeface="Arial" panose="020B0604020202020204" pitchFamily="34" charset="0"/>
              </a:rPr>
              <a:t>Can </a:t>
            </a:r>
            <a:r>
              <a:rPr lang="en-US" dirty="0">
                <a:latin typeface="Arial" panose="020B0604020202020204" pitchFamily="34" charset="0"/>
                <a:ea typeface="+mn-lt"/>
                <a:cs typeface="Arial" panose="020B0604020202020204" pitchFamily="34" charset="0"/>
              </a:rPr>
              <a:t>be used for any mode of transportation or combination thereof</a:t>
            </a:r>
            <a:endParaRPr lang="en-US" dirty="0">
              <a:latin typeface="Arial" panose="020B0604020202020204" pitchFamily="34" charset="0"/>
              <a:cs typeface="Arial" panose="020B0604020202020204" pitchFamily="34" charset="0"/>
            </a:endParaRPr>
          </a:p>
        </p:txBody>
      </p:sp>
      <p:pic>
        <p:nvPicPr>
          <p:cNvPr id="9" name="Picture 4" descr="Text, letter&#10;&#10;Description automatically generated">
            <a:extLst>
              <a:ext uri="{FF2B5EF4-FFF2-40B4-BE49-F238E27FC236}">
                <a16:creationId xmlns:a16="http://schemas.microsoft.com/office/drawing/2014/main" id="{028C6EB1-1C16-4FF2-B382-C6F6194A9CA7}"/>
              </a:ext>
            </a:extLst>
          </p:cNvPr>
          <p:cNvPicPr>
            <a:picLocks noChangeAspect="1"/>
          </p:cNvPicPr>
          <p:nvPr/>
        </p:nvPicPr>
        <p:blipFill>
          <a:blip r:embed="rId4"/>
          <a:stretch>
            <a:fillRect/>
          </a:stretch>
        </p:blipFill>
        <p:spPr>
          <a:xfrm>
            <a:off x="2590800" y="3091427"/>
            <a:ext cx="6246541" cy="2244050"/>
          </a:xfrm>
          <a:prstGeom prst="rect">
            <a:avLst/>
          </a:prstGeom>
        </p:spPr>
      </p:pic>
    </p:spTree>
    <p:extLst>
      <p:ext uri="{BB962C8B-B14F-4D97-AF65-F5344CB8AC3E}">
        <p14:creationId xmlns:p14="http://schemas.microsoft.com/office/powerpoint/2010/main" val="24002516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AERONE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 to Aeronet Worldwide</Template>
  <TotalTime>1300</TotalTime>
  <Words>1275</Words>
  <Application>Microsoft Office PowerPoint</Application>
  <PresentationFormat>Widescreen</PresentationFormat>
  <Paragraphs>110</Paragraphs>
  <Slides>19</Slides>
  <Notes>17</Notes>
  <HiddenSlides>0</HiddenSlides>
  <MMClips>0</MMClips>
  <ScaleCrop>false</ScaleCrop>
  <HeadingPairs>
    <vt:vector size="8" baseType="variant">
      <vt:variant>
        <vt:lpstr>Fonts Used</vt:lpstr>
      </vt:variant>
      <vt:variant>
        <vt:i4>4</vt:i4>
      </vt:variant>
      <vt:variant>
        <vt:lpstr>Theme</vt:lpstr>
      </vt:variant>
      <vt:variant>
        <vt:i4>8</vt:i4>
      </vt:variant>
      <vt:variant>
        <vt:lpstr>Embedded OLE Servers</vt:lpstr>
      </vt:variant>
      <vt:variant>
        <vt:i4>1</vt:i4>
      </vt:variant>
      <vt:variant>
        <vt:lpstr>Slide Titles</vt:lpstr>
      </vt:variant>
      <vt:variant>
        <vt:i4>19</vt:i4>
      </vt:variant>
    </vt:vector>
  </HeadingPairs>
  <TitlesOfParts>
    <vt:vector size="32" baseType="lpstr">
      <vt:lpstr>Arial</vt:lpstr>
      <vt:lpstr>Calibri</vt:lpstr>
      <vt:lpstr>Calibri Light</vt:lpstr>
      <vt:lpstr>Century Gothic</vt:lpstr>
      <vt:lpstr>3_Office Theme</vt:lpstr>
      <vt:lpstr>AERONET PPT Template</vt:lpstr>
      <vt:lpstr>4_Office Theme</vt:lpstr>
      <vt:lpstr>5_Office Theme</vt:lpstr>
      <vt:lpstr>6_Office Theme</vt:lpstr>
      <vt:lpstr>7_Office Theme</vt:lpstr>
      <vt:lpstr>8_Office Theme</vt:lpstr>
      <vt:lpstr>9_Office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Aeronet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Roberts</dc:creator>
  <cp:lastModifiedBy>Paul Holman</cp:lastModifiedBy>
  <cp:revision>253</cp:revision>
  <cp:lastPrinted>2019-02-19T23:24:51Z</cp:lastPrinted>
  <dcterms:created xsi:type="dcterms:W3CDTF">2019-03-27T18:31:47Z</dcterms:created>
  <dcterms:modified xsi:type="dcterms:W3CDTF">2021-03-23T20:33:23Z</dcterms:modified>
</cp:coreProperties>
</file>